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slides/slide62.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notesSlides/notesSlide9.xml" ContentType="application/vnd.openxmlformats-officedocument.presentationml.notes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slides/slide61.xml" ContentType="application/vnd.openxmlformats-officedocument.presentationml.slide+xml"/>
  <Override PartName="/ppt/notesSlides/notesSlide7.xml" ContentType="application/vnd.openxmlformats-officedocument.presentationml.notesSlide+xml"/>
  <Override PartName="/ppt/slides/slide44.xml" ContentType="application/vnd.openxmlformats-officedocument.presentationml.slide+xml"/>
  <Override PartName="/ppt/slides/slide27.xml" ContentType="application/vnd.openxmlformats-officedocument.presentationml.slide+xml"/>
  <Override PartName="/ppt/slides/slide53.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notesSlides/notesSlide8.xml" ContentType="application/vnd.openxmlformats-officedocument.presentationml.notesSlide+xml"/>
  <Override PartName="/ppt/slides/slide67.xml" ContentType="application/vnd.openxmlformats-officedocument.presentationml.slide+xml"/>
  <Override PartName="/ppt/slides/slide12.xml" ContentType="application/vnd.openxmlformats-officedocument.presentationml.slide+xml"/>
  <Override PartName="/ppt/slides/slide60.xml" ContentType="application/vnd.openxmlformats-officedocument.presentationml.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59.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66.xml" ContentType="application/vnd.openxmlformats-officedocument.presentationml.slide+xml"/>
  <Override PartName="/ppt/slides/slide11.xml" ContentType="application/vnd.openxmlformats-officedocument.presentationml.slide+xml"/>
  <Override PartName="/ppt/slides/slide49.xml" ContentType="application/vnd.openxmlformats-officedocument.presentationml.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58.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65.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slides/slide48.xml" ContentType="application/vnd.openxmlformats-officedocument.presentationml.slide+xml"/>
  <Override PartName="/ppt/notesSlides/notesSlide4.xml" ContentType="application/vnd.openxmlformats-officedocument.presentationml.notesSlide+xml"/>
  <Override PartName="/ppt/slides/slide41.xml" ContentType="application/vnd.openxmlformats-officedocument.presentationml.slide+xml"/>
  <Override PartName="/ppt/slides/slide57.xml" ContentType="application/vnd.openxmlformats-officedocument.presentationml.slide+xml"/>
  <Override PartName="/ppt/slides/slide24.xml" ContentType="application/vnd.openxmlformats-officedocument.presentationml.slide+xml"/>
  <Override PartName="/ppt/notesSlides/notesSlide10.xml" ContentType="application/vnd.openxmlformats-officedocument.presentationml.notes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slides/slide64.xml" ContentType="application/vnd.openxmlformats-officedocument.presentationml.slide+xml"/>
  <Override PartName="/ppt/viewProps.xml" ContentType="application/vnd.openxmlformats-officedocument.presentationml.viewProps+xml"/>
  <Override PartName="/ppt/notesSlides/notesSlide11.xml" ContentType="application/vnd.openxmlformats-officedocument.presentationml.notesSlide+xml"/>
  <Override PartName="/ppt/slides/slide47.xml" ContentType="application/vnd.openxmlformats-officedocument.presentationml.slide+xml"/>
  <Override PartName="/ppt/notesSlides/notesSlide3.xml" ContentType="application/vnd.openxmlformats-officedocument.presentationml.notesSlide+xml"/>
  <Override PartName="/ppt/slides/slide40.xml" ContentType="application/vnd.openxmlformats-officedocument.presentationml.slide+xml"/>
  <Override PartName="/ppt/slides/slide56.xml" ContentType="application/vnd.openxmlformats-officedocument.presentationml.slide+xml"/>
  <Override PartName="/ppt/theme/theme2.xml" ContentType="application/vnd.openxmlformats-officedocument.theme+xml"/>
  <Override PartName="/ppt/slides/slide23.xml" ContentType="application/vnd.openxmlformats-officedocument.presentationml.slide+xml"/>
  <Override PartName="/ppt/slides/slide39.xml" ContentType="application/vnd.openxmlformats-officedocument.presentationml.slide+xml"/>
  <Override PartName="/ppt/slideLayouts/slideLayout11.xml" ContentType="application/vnd.openxmlformats-officedocument.presentationml.slideLayout+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slides/slide63.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Default Extension="bin" ContentType="application/vnd.openxmlformats-officedocument.presentationml.printerSettings"/>
  <Override PartName="/ppt/slideLayouts/slideLayout6.xml" ContentType="application/vnd.openxmlformats-officedocument.presentationml.slideLayout+xml"/>
  <Override PartName="/ppt/slides/slide31.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96" r:id="rId1"/>
  </p:sldMasterIdLst>
  <p:notesMasterIdLst>
    <p:notesMasterId r:id="rId69"/>
  </p:notesMasterIdLst>
  <p:sldIdLst>
    <p:sldId id="256" r:id="rId2"/>
    <p:sldId id="307" r:id="rId3"/>
    <p:sldId id="308" r:id="rId4"/>
    <p:sldId id="309" r:id="rId5"/>
    <p:sldId id="310" r:id="rId6"/>
    <p:sldId id="311" r:id="rId7"/>
    <p:sldId id="303" r:id="rId8"/>
    <p:sldId id="257" r:id="rId9"/>
    <p:sldId id="258" r:id="rId10"/>
    <p:sldId id="259" r:id="rId11"/>
    <p:sldId id="312" r:id="rId12"/>
    <p:sldId id="260" r:id="rId13"/>
    <p:sldId id="261" r:id="rId14"/>
    <p:sldId id="262" r:id="rId15"/>
    <p:sldId id="263" r:id="rId16"/>
    <p:sldId id="264" r:id="rId17"/>
    <p:sldId id="265" r:id="rId18"/>
    <p:sldId id="266" r:id="rId19"/>
    <p:sldId id="313" r:id="rId20"/>
    <p:sldId id="267" r:id="rId21"/>
    <p:sldId id="268" r:id="rId22"/>
    <p:sldId id="269" r:id="rId23"/>
    <p:sldId id="314" r:id="rId24"/>
    <p:sldId id="270" r:id="rId25"/>
    <p:sldId id="271" r:id="rId26"/>
    <p:sldId id="272"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315" r:id="rId41"/>
    <p:sldId id="287" r:id="rId42"/>
    <p:sldId id="289" r:id="rId43"/>
    <p:sldId id="288" r:id="rId44"/>
    <p:sldId id="319" r:id="rId45"/>
    <p:sldId id="324" r:id="rId46"/>
    <p:sldId id="320" r:id="rId47"/>
    <p:sldId id="321" r:id="rId48"/>
    <p:sldId id="322" r:id="rId49"/>
    <p:sldId id="290" r:id="rId50"/>
    <p:sldId id="291" r:id="rId51"/>
    <p:sldId id="292" r:id="rId52"/>
    <p:sldId id="293" r:id="rId53"/>
    <p:sldId id="294" r:id="rId54"/>
    <p:sldId id="295" r:id="rId55"/>
    <p:sldId id="296" r:id="rId56"/>
    <p:sldId id="297" r:id="rId57"/>
    <p:sldId id="298" r:id="rId58"/>
    <p:sldId id="301" r:id="rId59"/>
    <p:sldId id="318" r:id="rId60"/>
    <p:sldId id="299" r:id="rId61"/>
    <p:sldId id="304" r:id="rId62"/>
    <p:sldId id="317" r:id="rId63"/>
    <p:sldId id="325" r:id="rId64"/>
    <p:sldId id="306" r:id="rId65"/>
    <p:sldId id="316" r:id="rId66"/>
    <p:sldId id="273" r:id="rId67"/>
    <p:sldId id="305" r:id="rId6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82258" autoAdjust="0"/>
  </p:normalViewPr>
  <p:slideViewPr>
    <p:cSldViewPr>
      <p:cViewPr varScale="1">
        <p:scale>
          <a:sx n="89" d="100"/>
          <a:sy n="89" d="100"/>
        </p:scale>
        <p:origin x="-904"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notesMaster" Target="notesMasters/notesMaster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interSettings" Target="printerSettings/printerSettings1.bin"/><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2D0119-8BFB-49CE-B0FC-A1F8C94442C1}" type="datetimeFigureOut">
              <a:rPr lang="en-US" smtClean="0"/>
              <a:pPr/>
              <a:t>11/30/11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C004D6-2A47-41D3-AAE6-3074FBDB881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www.youtube.com/watch?v=iAu6_Llfh2A&amp;feature=related"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endParaRPr lang="en-US" dirty="0" smtClean="0">
              <a:hlinkClick r:id="rId3"/>
            </a:endParaRPr>
          </a:p>
          <a:p>
            <a:pPr eaLnBrk="1" hangingPunct="1"/>
            <a:r>
              <a:rPr lang="en-US" sz="1200" dirty="0" smtClean="0">
                <a:hlinkClick r:id="rId3"/>
              </a:rPr>
              <a:t>YouTube - Temple </a:t>
            </a:r>
            <a:r>
              <a:rPr lang="en-US" sz="1200" dirty="0" err="1" smtClean="0">
                <a:hlinkClick r:id="rId3"/>
              </a:rPr>
              <a:t>Grandin</a:t>
            </a:r>
            <a:r>
              <a:rPr lang="en-US" sz="1200" dirty="0" smtClean="0">
                <a:hlinkClick r:id="rId3"/>
              </a:rPr>
              <a:t>: Reinventing Autism</a:t>
            </a:r>
            <a:endParaRPr lang="en-US" sz="1200" dirty="0" smtClean="0"/>
          </a:p>
          <a:p>
            <a:pPr eaLnBrk="1" hangingPunct="1"/>
            <a:r>
              <a:rPr lang="en-US" sz="1200" dirty="0" smtClean="0"/>
              <a:t>http://www.youtube.com/watch?v=iAu6_Llfh2A&amp;feature=related</a:t>
            </a:r>
          </a:p>
          <a:p>
            <a:endParaRPr lang="en-US" dirty="0"/>
          </a:p>
        </p:txBody>
      </p:sp>
      <p:sp>
        <p:nvSpPr>
          <p:cNvPr id="4" name="Slide Number Placeholder 3"/>
          <p:cNvSpPr>
            <a:spLocks noGrp="1"/>
          </p:cNvSpPr>
          <p:nvPr>
            <p:ph type="sldNum" sz="quarter" idx="10"/>
          </p:nvPr>
        </p:nvSpPr>
        <p:spPr/>
        <p:txBody>
          <a:bodyPr/>
          <a:lstStyle/>
          <a:p>
            <a:fld id="{2AC004D6-2A47-41D3-AAE6-3074FBDB881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9BE5C73-7D49-44E8-A13E-C4DD3E7CCE82}" type="slidenum">
              <a:rPr lang="en-US" smtClean="0"/>
              <a:pPr>
                <a:defRPr/>
              </a:pPr>
              <a:t>47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a:buFontTx/>
              <a:buAutoNum type="arabicPeriod"/>
            </a:pPr>
            <a:r>
              <a:rPr lang="en-US" dirty="0" smtClean="0"/>
              <a:t>Have the student locate the first number in the sequence (10 of 10 times correctly)</a:t>
            </a:r>
          </a:p>
          <a:p>
            <a:pPr marL="228600" indent="-228600">
              <a:buFontTx/>
              <a:buAutoNum type="arabicPeriod"/>
            </a:pPr>
            <a:r>
              <a:rPr lang="en-US" dirty="0" smtClean="0"/>
              <a:t>From that number, the student locates the second number in the sequence 2x</a:t>
            </a:r>
          </a:p>
          <a:p>
            <a:pPr marL="228600" indent="-228600">
              <a:buFontTx/>
              <a:buAutoNum type="arabicPeriod"/>
            </a:pPr>
            <a:r>
              <a:rPr lang="en-US" dirty="0" smtClean="0"/>
              <a:t>Put together step one and two correctly 5 of 5 times</a:t>
            </a:r>
          </a:p>
          <a:p>
            <a:pPr marL="228600" indent="-228600">
              <a:buFontTx/>
              <a:buAutoNum type="arabicPeriod"/>
            </a:pPr>
            <a:r>
              <a:rPr lang="en-US" dirty="0" smtClean="0"/>
              <a:t>From the second number, the student locates the third and final number in the sequence 1x (5 of 5x correctly)</a:t>
            </a:r>
          </a:p>
          <a:p>
            <a:pPr marL="228600" indent="-228600">
              <a:buFontTx/>
              <a:buAutoNum type="arabicPeriod"/>
            </a:pPr>
            <a:r>
              <a:rPr lang="en-US" dirty="0" smtClean="0"/>
              <a:t>Put steps one through 4 together – using cue words such as “find first number once (going to the right), find second number 2x (turning dial in opposite direction), go to last number 1x (turning dial in opposite direction) or use terms left and right if necessary</a:t>
            </a:r>
          </a:p>
        </p:txBody>
      </p:sp>
      <p:sp>
        <p:nvSpPr>
          <p:cNvPr id="4" name="Slide Number Placeholder 3"/>
          <p:cNvSpPr>
            <a:spLocks noGrp="1"/>
          </p:cNvSpPr>
          <p:nvPr>
            <p:ph type="sldNum" sz="quarter" idx="5"/>
          </p:nvPr>
        </p:nvSpPr>
        <p:spPr/>
        <p:txBody>
          <a:bodyPr/>
          <a:lstStyle/>
          <a:p>
            <a:pPr>
              <a:defRPr/>
            </a:pPr>
            <a:fld id="{5C1F6E28-D5AF-4E6D-B0AA-383438D87D56}" type="slidenum">
              <a:rPr lang="en-US" smtClean="0"/>
              <a:pPr>
                <a:defRPr/>
              </a:pPr>
              <a:t>48</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Teachers not using ABA.</a:t>
            </a:r>
            <a:r>
              <a:rPr lang="en-US" baseline="0" dirty="0" smtClean="0"/>
              <a:t> </a:t>
            </a:r>
            <a:r>
              <a:rPr lang="en-US" baseline="0" smtClean="0"/>
              <a:t>Less than 40</a:t>
            </a:r>
            <a:r>
              <a:rPr lang="en-US" baseline="0" dirty="0" smtClean="0"/>
              <a:t>% using task analysis.</a:t>
            </a:r>
            <a:endParaRPr lang="en-US" dirty="0"/>
          </a:p>
        </p:txBody>
      </p:sp>
      <p:sp>
        <p:nvSpPr>
          <p:cNvPr id="4" name="Slide Number Placeholder 3"/>
          <p:cNvSpPr>
            <a:spLocks noGrp="1"/>
          </p:cNvSpPr>
          <p:nvPr>
            <p:ph type="sldNum" sz="quarter" idx="10"/>
          </p:nvPr>
        </p:nvSpPr>
        <p:spPr/>
        <p:txBody>
          <a:bodyPr/>
          <a:lstStyle/>
          <a:p>
            <a:fld id="{2AC004D6-2A47-41D3-AAE6-3074FBDB881C}" type="slidenum">
              <a:rPr lang="en-US" smtClean="0"/>
              <a:pPr/>
              <a:t>62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spectrum. Not all diagnosed</a:t>
            </a:r>
            <a:r>
              <a:rPr lang="en-US" baseline="0" dirty="0" smtClean="0"/>
              <a:t> the same. Symptoms vary. </a:t>
            </a:r>
            <a:endParaRPr lang="en-US" dirty="0"/>
          </a:p>
        </p:txBody>
      </p:sp>
      <p:sp>
        <p:nvSpPr>
          <p:cNvPr id="4" name="Slide Number Placeholder 3"/>
          <p:cNvSpPr>
            <a:spLocks noGrp="1"/>
          </p:cNvSpPr>
          <p:nvPr>
            <p:ph type="sldNum" sz="quarter" idx="10"/>
          </p:nvPr>
        </p:nvSpPr>
        <p:spPr/>
        <p:txBody>
          <a:bodyPr/>
          <a:lstStyle/>
          <a:p>
            <a:fld id="{2AC004D6-2A47-41D3-AAE6-3074FBDB881C}"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can we do this in math instruction?</a:t>
            </a:r>
            <a:endParaRPr lang="en-US" dirty="0"/>
          </a:p>
        </p:txBody>
      </p:sp>
      <p:sp>
        <p:nvSpPr>
          <p:cNvPr id="4" name="Slide Number Placeholder 3"/>
          <p:cNvSpPr>
            <a:spLocks noGrp="1"/>
          </p:cNvSpPr>
          <p:nvPr>
            <p:ph type="sldNum" sz="quarter" idx="10"/>
          </p:nvPr>
        </p:nvSpPr>
        <p:spPr/>
        <p:txBody>
          <a:bodyPr/>
          <a:lstStyle/>
          <a:p>
            <a:fld id="{2AC004D6-2A47-41D3-AAE6-3074FBDB881C}" type="slidenum">
              <a:rPr lang="en-US" smtClean="0"/>
              <a:pPr/>
              <a:t>14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http://www.autism-help.org/communication-social-stories-autism.htm</a:t>
            </a:r>
            <a:endParaRPr lang="en-US" dirty="0"/>
          </a:p>
        </p:txBody>
      </p:sp>
      <p:sp>
        <p:nvSpPr>
          <p:cNvPr id="4" name="Slide Number Placeholder 3"/>
          <p:cNvSpPr>
            <a:spLocks noGrp="1"/>
          </p:cNvSpPr>
          <p:nvPr>
            <p:ph type="sldNum" sz="quarter" idx="10"/>
          </p:nvPr>
        </p:nvSpPr>
        <p:spPr/>
        <p:txBody>
          <a:bodyPr/>
          <a:lstStyle/>
          <a:p>
            <a:fld id="{2AC004D6-2A47-41D3-AAE6-3074FBDB881C}" type="slidenum">
              <a:rPr lang="en-US" smtClean="0"/>
              <a:pPr/>
              <a:t>18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http://www.autism-help.org/communication-social-stories-autism.htm</a:t>
            </a:r>
            <a:endParaRPr lang="en-US" dirty="0"/>
          </a:p>
        </p:txBody>
      </p:sp>
      <p:sp>
        <p:nvSpPr>
          <p:cNvPr id="4" name="Slide Number Placeholder 3"/>
          <p:cNvSpPr>
            <a:spLocks noGrp="1"/>
          </p:cNvSpPr>
          <p:nvPr>
            <p:ph type="sldNum" sz="quarter" idx="10"/>
          </p:nvPr>
        </p:nvSpPr>
        <p:spPr/>
        <p:txBody>
          <a:bodyPr/>
          <a:lstStyle/>
          <a:p>
            <a:fld id="{2AC004D6-2A47-41D3-AAE6-3074FBDB881C}" type="slidenum">
              <a:rPr lang="en-US" smtClean="0"/>
              <a:pPr/>
              <a:t>19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Each child has their own picture schedule.</a:t>
            </a:r>
            <a:endParaRPr lang="en-US" dirty="0"/>
          </a:p>
        </p:txBody>
      </p:sp>
      <p:sp>
        <p:nvSpPr>
          <p:cNvPr id="4" name="Slide Number Placeholder 3"/>
          <p:cNvSpPr>
            <a:spLocks noGrp="1"/>
          </p:cNvSpPr>
          <p:nvPr>
            <p:ph type="sldNum" sz="quarter" idx="10"/>
          </p:nvPr>
        </p:nvSpPr>
        <p:spPr/>
        <p:txBody>
          <a:bodyPr/>
          <a:lstStyle/>
          <a:p>
            <a:fld id="{2AC004D6-2A47-41D3-AAE6-3074FBDB881C}" type="slidenum">
              <a:rPr lang="en-US" smtClean="0"/>
              <a:pPr/>
              <a:t>23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goal of</a:t>
            </a:r>
            <a:r>
              <a:rPr lang="en-US" baseline="0" dirty="0" smtClean="0"/>
              <a:t> education is to increase the independent academic functioning of students.</a:t>
            </a:r>
          </a:p>
          <a:p>
            <a:endParaRPr lang="en-US" baseline="0" dirty="0" smtClean="0"/>
          </a:p>
          <a:p>
            <a:r>
              <a:rPr lang="en-US" baseline="0" dirty="0" smtClean="0"/>
              <a:t>Example-positive reinforcement</a:t>
            </a:r>
            <a:endParaRPr lang="en-US" dirty="0"/>
          </a:p>
        </p:txBody>
      </p:sp>
      <p:sp>
        <p:nvSpPr>
          <p:cNvPr id="4" name="Slide Number Placeholder 3"/>
          <p:cNvSpPr>
            <a:spLocks noGrp="1"/>
          </p:cNvSpPr>
          <p:nvPr>
            <p:ph type="sldNum" sz="quarter" idx="10"/>
          </p:nvPr>
        </p:nvSpPr>
        <p:spPr/>
        <p:txBody>
          <a:bodyPr/>
          <a:lstStyle/>
          <a:p>
            <a:fld id="{2AC004D6-2A47-41D3-AAE6-3074FBDB881C}" type="slidenum">
              <a:rPr lang="en-US" smtClean="0"/>
              <a:pPr/>
              <a:t>24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Breaking the outcome</a:t>
            </a:r>
            <a:r>
              <a:rPr lang="en-US" baseline="0" dirty="0" smtClean="0"/>
              <a:t> into steps</a:t>
            </a:r>
            <a:endParaRPr lang="en-US" dirty="0" smtClean="0"/>
          </a:p>
          <a:p>
            <a:endParaRPr lang="en-US" dirty="0" smtClean="0"/>
          </a:p>
          <a:p>
            <a:r>
              <a:rPr lang="en-US" dirty="0" smtClean="0"/>
              <a:t>We often expect</a:t>
            </a:r>
          </a:p>
          <a:p>
            <a:r>
              <a:rPr lang="en-US" dirty="0" smtClean="0"/>
              <a:t>students to be able to figure out the steps</a:t>
            </a:r>
          </a:p>
          <a:p>
            <a:r>
              <a:rPr lang="en-US" dirty="0" smtClean="0"/>
              <a:t>involved in completing a task. But with a special</a:t>
            </a:r>
          </a:p>
          <a:p>
            <a:r>
              <a:rPr lang="en-US" dirty="0" smtClean="0"/>
              <a:t>needs population, where you might have children</a:t>
            </a:r>
          </a:p>
          <a:p>
            <a:r>
              <a:rPr lang="en-US" dirty="0" smtClean="0"/>
              <a:t>with processing disorders or difficulty</a:t>
            </a:r>
          </a:p>
          <a:p>
            <a:r>
              <a:rPr lang="en-US" dirty="0" smtClean="0"/>
              <a:t>with organization, it’s necessary to take the time</a:t>
            </a:r>
          </a:p>
          <a:p>
            <a:r>
              <a:rPr lang="en-US" dirty="0" smtClean="0"/>
              <a:t>to express the different parts of a task until the student has mastered each one.</a:t>
            </a:r>
          </a:p>
        </p:txBody>
      </p:sp>
      <p:sp>
        <p:nvSpPr>
          <p:cNvPr id="4" name="Slide Number Placeholder 3"/>
          <p:cNvSpPr>
            <a:spLocks noGrp="1"/>
          </p:cNvSpPr>
          <p:nvPr>
            <p:ph type="sldNum" sz="quarter" idx="5"/>
          </p:nvPr>
        </p:nvSpPr>
        <p:spPr/>
        <p:txBody>
          <a:bodyPr/>
          <a:lstStyle/>
          <a:p>
            <a:pPr>
              <a:defRPr/>
            </a:pPr>
            <a:fld id="{589674C9-44C9-4424-B5D9-79AB5B3CEE3D}" type="slidenum">
              <a:rPr lang="en-US" smtClean="0"/>
              <a:pPr>
                <a:defRPr/>
              </a:pPr>
              <a:t>44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438255D-4E46-4F81-AF88-C1D3306F1447}" type="slidenum">
              <a:rPr lang="en-US" smtClean="0"/>
              <a:pPr>
                <a:defRPr/>
              </a:pPr>
              <a:t>46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p>
            <a:pPr>
              <a:defRPr/>
            </a:pPr>
            <a:fld id="{9788E91D-5448-4867-A801-52BF9B82B50E}" type="datetimeFigureOut">
              <a:rPr lang="en-US" smtClean="0"/>
              <a:pPr>
                <a:defRPr/>
              </a:pPr>
              <a:t>11/30/11</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11" name="Slide Number Placeholder 10"/>
          <p:cNvSpPr>
            <a:spLocks noGrp="1"/>
          </p:cNvSpPr>
          <p:nvPr>
            <p:ph type="sldNum" sz="quarter" idx="12"/>
          </p:nvPr>
        </p:nvSpPr>
        <p:spPr/>
        <p:txBody>
          <a:bodyPr/>
          <a:lstStyle/>
          <a:p>
            <a:pPr>
              <a:defRPr/>
            </a:pPr>
            <a:fld id="{DFC704E6-D5AD-4973-A707-7A597C02F5B1}"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F8DC941E-414F-469F-896C-49D71236C958}" type="datetimeFigureOut">
              <a:rPr lang="en-US" smtClean="0"/>
              <a:pPr>
                <a:defRPr/>
              </a:pPr>
              <a:t>11/30/11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2BFDF8B-E908-4ADC-B52F-869F7907665E}"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4A4CC617-582E-4680-A479-D2552580F9FB}" type="datetimeFigureOut">
              <a:rPr lang="en-US" smtClean="0"/>
              <a:pPr>
                <a:defRPr/>
              </a:pPr>
              <a:t>11/30/11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DCDE4BA-F385-4FD4-BB43-BE740E485789}"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6DB4C6F1-F51C-46E8-B052-515CDD65B9C7}" type="datetimeFigureOut">
              <a:rPr lang="en-US" smtClean="0"/>
              <a:pPr>
                <a:defRPr/>
              </a:pPr>
              <a:t>11/30/11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761902D-6598-4198-B20F-5943B13AF7F9}"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400173C3-638F-4E42-AFAE-3AA5795E7C25}" type="datetimeFigureOut">
              <a:rPr lang="en-US" smtClean="0"/>
              <a:pPr>
                <a:defRPr/>
              </a:pPr>
              <a:t>11/30/11</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E2BD04D-5BBE-4B4D-9057-36ACE8D87242}"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C6BABBC2-B17E-49B8-A5E7-C1C46892E2FB}" type="datetimeFigureOut">
              <a:rPr lang="en-US" smtClean="0"/>
              <a:pPr>
                <a:defRPr/>
              </a:pPr>
              <a:t>11/30/11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5E686C8-76DB-4E73-92D7-4A318A6EBDB6}"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A1EDF858-A3C5-4148-8E42-703FD8AAFE7E}" type="datetimeFigureOut">
              <a:rPr lang="en-US" smtClean="0"/>
              <a:pPr>
                <a:defRPr/>
              </a:pPr>
              <a:t>11/30/11</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5CCD4CA-62C4-4E2E-8B38-C8FA1BA33B56}"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F9890C59-A4C4-43AD-AC9C-94FF8E4B8C82}" type="datetimeFigureOut">
              <a:rPr lang="en-US" smtClean="0"/>
              <a:pPr>
                <a:defRPr/>
              </a:pPr>
              <a:t>11/30/11</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15897958-3311-4054-A31F-3034FDE53E17}"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pPr>
              <a:defRPr/>
            </a:pPr>
            <a:fld id="{B6864D5B-0B95-4B15-80C1-D392D122F807}" type="datetimeFigureOut">
              <a:rPr lang="en-US" smtClean="0"/>
              <a:pPr>
                <a:defRPr/>
              </a:pPr>
              <a:t>11/30/11</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27AD7B04-519F-4ED1-9506-78E9DEDF4B29}"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6927D1E7-66CE-4C0D-8224-3869681B54D3}" type="datetimeFigureOut">
              <a:rPr lang="en-US" smtClean="0"/>
              <a:pPr>
                <a:defRPr/>
              </a:pPr>
              <a:t>11/30/11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45C7F25-26BA-4D53-9F75-E372EB2F1780}"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A9E568CE-45F6-482A-83D4-8B646C24D9E3}" type="datetimeFigureOut">
              <a:rPr lang="en-US" smtClean="0"/>
              <a:pPr>
                <a:defRPr/>
              </a:pPr>
              <a:t>11/30/11</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A3E77D5-B913-440B-B936-31F9DC8CA4A4}" type="slidenum">
              <a:rPr lang="en-US" smtClean="0"/>
              <a:pPr>
                <a:defRPr/>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lstStyle>
          <a:p>
            <a:pPr>
              <a:defRPr/>
            </a:pPr>
            <a:fld id="{4EEFE580-1C9B-40B6-AF11-B02A44B573BF}" type="datetimeFigureOut">
              <a:rPr lang="en-US" smtClean="0"/>
              <a:pPr>
                <a:defRPr/>
              </a:pPr>
              <a:t>11/30/11</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lstStyle>
          <a:p>
            <a:pPr>
              <a:defRPr/>
            </a:pPr>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lstStyle>
          <a:p>
            <a:pPr>
              <a:defRPr/>
            </a:pPr>
            <a:fld id="{7060782E-050F-4032-9B05-BD73DEBAAB69}"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thegoldenspiral.org/wp-content/uploads/2009/05/autism.jpg" TargetMode="External"/><Relationship Id="rId4" Type="http://schemas.openxmlformats.org/officeDocument/2006/relationships/image" Target="../media/image2.jpeg"/><Relationship Id="rId5" Type="http://schemas.openxmlformats.org/officeDocument/2006/relationships/hyperlink" Target="http://www.keepingpacewithkids.org/wp-content/uploads/2010/03/autism.jpg" TargetMode="External"/><Relationship Id="rId6" Type="http://schemas.openxmlformats.org/officeDocument/2006/relationships/image" Target="../media/image3.jpeg"/><Relationship Id="rId7"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HMFNVHlRkqc"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bEEOxT_O3N4"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RO6dc7QSQb4&amp;feature=relate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www.touchmath.com/index.cfm?fuseaction=freestuff.welcome" TargetMode="External"/><Relationship Id="rId4"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hyperlink" Target="http://www.youtube.com/watch?v=-H_fdf-odsc"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8doQvPjBiQg" TargetMode="External"/></Relationships>
</file>

<file path=ppt/slides/_rels/slide64.xml.rels><?xml version="1.0" encoding="UTF-8" standalone="yes"?>
<Relationships xmlns="http://schemas.openxmlformats.org/package/2006/relationships"><Relationship Id="rId3" Type="http://schemas.openxmlformats.org/officeDocument/2006/relationships/hyperlink" Target="http://www.tulareselpa.org/Autism/ClassroomSupports.shtm" TargetMode="External"/><Relationship Id="rId4" Type="http://schemas.openxmlformats.org/officeDocument/2006/relationships/hyperlink" Target="http://teacch.com/" TargetMode="External"/><Relationship Id="rId1" Type="http://schemas.openxmlformats.org/officeDocument/2006/relationships/slideLayout" Target="../slideLayouts/slideLayout2.xml"/><Relationship Id="rId2" Type="http://schemas.openxmlformats.org/officeDocument/2006/relationships/hyperlink" Target="http://filefolderheaven.com/index.php?main_page=index&amp;cPath=16_27"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6" name="Picture 9" descr="autism">
            <a:hlinkClick r:id="rId3"/>
          </p:cNvPr>
          <p:cNvPicPr>
            <a:picLocks noChangeAspect="1" noChangeArrowheads="1"/>
          </p:cNvPicPr>
          <p:nvPr/>
        </p:nvPicPr>
        <p:blipFill>
          <a:blip r:embed="rId4" cstate="print"/>
          <a:srcRect/>
          <a:stretch>
            <a:fillRect/>
          </a:stretch>
        </p:blipFill>
        <p:spPr bwMode="auto">
          <a:xfrm>
            <a:off x="5638800" y="3733800"/>
            <a:ext cx="2743200" cy="1838325"/>
          </a:xfrm>
          <a:prstGeom prst="rect">
            <a:avLst/>
          </a:prstGeom>
          <a:noFill/>
          <a:ln w="9525">
            <a:noFill/>
            <a:miter lim="800000"/>
            <a:headEnd/>
            <a:tailEnd/>
          </a:ln>
        </p:spPr>
      </p:pic>
      <p:pic>
        <p:nvPicPr>
          <p:cNvPr id="3075" name="Picture 7" descr="http://www.keepingpacewithkids.org/wp-content/uploads/2010/03/autism.jpg">
            <a:hlinkClick r:id="rId5"/>
          </p:cNvPr>
          <p:cNvPicPr>
            <a:picLocks noChangeAspect="1" noChangeArrowheads="1"/>
          </p:cNvPicPr>
          <p:nvPr/>
        </p:nvPicPr>
        <p:blipFill>
          <a:blip r:embed="rId6" cstate="print"/>
          <a:srcRect/>
          <a:stretch>
            <a:fillRect/>
          </a:stretch>
        </p:blipFill>
        <p:spPr bwMode="auto">
          <a:xfrm>
            <a:off x="1219200" y="533400"/>
            <a:ext cx="2457450" cy="2809875"/>
          </a:xfrm>
          <a:prstGeom prst="rect">
            <a:avLst/>
          </a:prstGeom>
          <a:noFill/>
          <a:ln w="9525">
            <a:noFill/>
            <a:miter lim="800000"/>
            <a:headEnd/>
            <a:tailEnd/>
          </a:ln>
        </p:spPr>
      </p:pic>
      <p:sp>
        <p:nvSpPr>
          <p:cNvPr id="6" name="Content Placeholder 5"/>
          <p:cNvSpPr>
            <a:spLocks noGrp="1"/>
          </p:cNvSpPr>
          <p:nvPr>
            <p:ph idx="1"/>
          </p:nvPr>
        </p:nvSpPr>
        <p:spPr>
          <a:xfrm>
            <a:off x="381000" y="5943600"/>
            <a:ext cx="8382000" cy="1600200"/>
          </a:xfrm>
        </p:spPr>
        <p:txBody>
          <a:bodyPr>
            <a:normAutofit/>
          </a:bodyPr>
          <a:lstStyle/>
          <a:p>
            <a:pPr>
              <a:buNone/>
            </a:pPr>
            <a:r>
              <a:rPr lang="en-US" sz="2000" dirty="0" smtClean="0">
                <a:solidFill>
                  <a:schemeClr val="bg1"/>
                </a:solidFill>
              </a:rPr>
              <a:t>CEP 802A              October 28, 2011          Ashley Shahidullah</a:t>
            </a:r>
          </a:p>
          <a:p>
            <a:pPr>
              <a:buNone/>
            </a:pPr>
            <a:endParaRPr lang="en-US" sz="2000" dirty="0">
              <a:solidFill>
                <a:schemeClr val="bg1"/>
              </a:solidFill>
            </a:endParaRPr>
          </a:p>
        </p:txBody>
      </p:sp>
      <p:pic>
        <p:nvPicPr>
          <p:cNvPr id="8" name="Picture 7" descr="banner_edu_with_autism.png"/>
          <p:cNvPicPr>
            <a:picLocks noChangeAspect="1"/>
          </p:cNvPicPr>
          <p:nvPr/>
        </p:nvPicPr>
        <p:blipFill>
          <a:blip r:embed="rId7" cstate="print"/>
          <a:srcRect r="48222"/>
          <a:stretch>
            <a:fillRect/>
          </a:stretch>
        </p:blipFill>
        <p:spPr>
          <a:xfrm>
            <a:off x="2743200" y="2590800"/>
            <a:ext cx="4438650" cy="153352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Title 1"/>
          <p:cNvSpPr>
            <a:spLocks noGrp="1"/>
          </p:cNvSpPr>
          <p:nvPr>
            <p:ph type="title"/>
          </p:nvPr>
        </p:nvSpPr>
        <p:spPr>
          <a:xfrm>
            <a:off x="381000" y="457200"/>
            <a:ext cx="8183880" cy="1051560"/>
          </a:xfrm>
        </p:spPr>
        <p:txBody>
          <a:bodyPr>
            <a:normAutofit/>
          </a:bodyPr>
          <a:lstStyle/>
          <a:p>
            <a:pPr eaLnBrk="1" hangingPunct="1"/>
            <a:r>
              <a:rPr lang="en-US" dirty="0" smtClean="0"/>
              <a:t>For inclusion to be successful…</a:t>
            </a:r>
          </a:p>
        </p:txBody>
      </p:sp>
      <p:sp>
        <p:nvSpPr>
          <p:cNvPr id="3" name="Content Placeholder 2"/>
          <p:cNvSpPr>
            <a:spLocks noGrp="1"/>
          </p:cNvSpPr>
          <p:nvPr>
            <p:ph idx="1"/>
          </p:nvPr>
        </p:nvSpPr>
        <p:spPr>
          <a:xfrm>
            <a:off x="502920" y="1831848"/>
            <a:ext cx="8183880" cy="4187952"/>
          </a:xfrm>
        </p:spPr>
        <p:txBody>
          <a:bodyPr rtlCol="0">
            <a:normAutofit fontScale="92500" lnSpcReduction="20000"/>
          </a:bodyPr>
          <a:lstStyle/>
          <a:p>
            <a:pPr eaLnBrk="1" fontAlgn="auto" hangingPunct="1">
              <a:spcAft>
                <a:spcPts val="0"/>
              </a:spcAft>
              <a:buFont typeface="Arial" pitchFamily="34" charset="0"/>
              <a:buChar char="•"/>
              <a:defRPr/>
            </a:pPr>
            <a:r>
              <a:rPr lang="en-US" dirty="0" smtClean="0"/>
              <a:t>Educators must have knowledge of and access to empirically validated strategies that will assist inclusive efforts (scientifically based interventions)</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Most research has been conducted with young children</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There is a lack of pertinent research on including students with ASD at middle and high school levels</a:t>
            </a:r>
          </a:p>
          <a:p>
            <a:pPr lvl="1" eaLnBrk="1" fontAlgn="auto" hangingPunct="1">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1374648"/>
            <a:ext cx="8183880" cy="4187952"/>
          </a:xfrm>
        </p:spPr>
        <p:txBody>
          <a:bodyPr/>
          <a:lstStyle/>
          <a:p>
            <a:pPr>
              <a:buNone/>
            </a:pPr>
            <a:r>
              <a:rPr lang="en-US" dirty="0" smtClean="0"/>
              <a:t>	“The level and intensity of supports required for a given student with autism will depend largely on the characteristics of the student’s functioning.”</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Content Placeholder 2"/>
          <p:cNvSpPr>
            <a:spLocks noGrp="1"/>
          </p:cNvSpPr>
          <p:nvPr>
            <p:ph idx="1"/>
          </p:nvPr>
        </p:nvSpPr>
        <p:spPr/>
        <p:txBody>
          <a:bodyPr>
            <a:normAutofit fontScale="92500" lnSpcReduction="10000"/>
          </a:bodyPr>
          <a:lstStyle/>
          <a:p>
            <a:pPr eaLnBrk="1" hangingPunct="1">
              <a:buFont typeface="Arial" charset="0"/>
              <a:buNone/>
            </a:pPr>
            <a:r>
              <a:rPr lang="en-US" dirty="0" smtClean="0"/>
              <a:t>	The following strategies have been documented as effective in supporting students with ASD in general education:</a:t>
            </a:r>
          </a:p>
          <a:p>
            <a:pPr eaLnBrk="1" hangingPunct="1">
              <a:buFont typeface="Arial" charset="0"/>
              <a:buNone/>
            </a:pPr>
            <a:endParaRPr lang="en-US" dirty="0" smtClean="0"/>
          </a:p>
          <a:p>
            <a:pPr eaLnBrk="1" hangingPunct="1">
              <a:buFont typeface="Arial" charset="0"/>
              <a:buNone/>
            </a:pPr>
            <a:r>
              <a:rPr lang="en-US" dirty="0" smtClean="0"/>
              <a:t>	1.  </a:t>
            </a:r>
            <a:r>
              <a:rPr lang="en-US" b="1" dirty="0" smtClean="0">
                <a:solidFill>
                  <a:srgbClr val="00B0F0"/>
                </a:solidFill>
              </a:rPr>
              <a:t>Antecedent Procedures</a:t>
            </a:r>
          </a:p>
          <a:p>
            <a:pPr eaLnBrk="1" hangingPunct="1">
              <a:buFont typeface="Arial" charset="0"/>
              <a:buNone/>
            </a:pPr>
            <a:r>
              <a:rPr lang="en-US" dirty="0" smtClean="0"/>
              <a:t>	2.  </a:t>
            </a:r>
            <a:r>
              <a:rPr lang="en-US" b="1" dirty="0" smtClean="0">
                <a:solidFill>
                  <a:srgbClr val="FF0000"/>
                </a:solidFill>
              </a:rPr>
              <a:t>Delayed Contingencies</a:t>
            </a:r>
          </a:p>
          <a:p>
            <a:pPr eaLnBrk="1" hangingPunct="1">
              <a:buFont typeface="Arial" charset="0"/>
              <a:buNone/>
            </a:pPr>
            <a:r>
              <a:rPr lang="en-US" dirty="0" smtClean="0"/>
              <a:t>	3.  </a:t>
            </a:r>
            <a:r>
              <a:rPr lang="en-US" b="1" dirty="0" smtClean="0">
                <a:solidFill>
                  <a:srgbClr val="7030A0"/>
                </a:solidFill>
              </a:rPr>
              <a:t>Self-Management Strategies</a:t>
            </a:r>
          </a:p>
          <a:p>
            <a:pPr eaLnBrk="1" hangingPunct="1">
              <a:buFont typeface="Arial" charset="0"/>
              <a:buNone/>
            </a:pPr>
            <a:r>
              <a:rPr lang="en-US" dirty="0" smtClean="0"/>
              <a:t>	4.  </a:t>
            </a:r>
            <a:r>
              <a:rPr lang="en-US" b="1" dirty="0" smtClean="0">
                <a:solidFill>
                  <a:srgbClr val="FFC000"/>
                </a:solidFill>
              </a:rPr>
              <a:t>Peer-Mediated Interventions</a:t>
            </a:r>
          </a:p>
          <a:p>
            <a:pPr eaLnBrk="1" hangingPunct="1">
              <a:buFont typeface="Arial" charset="0"/>
              <a:buNone/>
            </a:pPr>
            <a:r>
              <a:rPr lang="en-US" dirty="0" smtClean="0"/>
              <a:t>	5.  </a:t>
            </a:r>
            <a:r>
              <a:rPr lang="en-US" b="1" dirty="0" smtClean="0">
                <a:solidFill>
                  <a:srgbClr val="00B050"/>
                </a:solidFill>
              </a:rPr>
              <a:t>Multi-component Interventions</a:t>
            </a:r>
          </a:p>
          <a:p>
            <a:pPr eaLnBrk="1" hangingPunct="1">
              <a:buFont typeface="Arial" charset="0"/>
              <a:buNone/>
            </a:pPr>
            <a:r>
              <a:rPr lang="en-US" dirty="0" smtClean="0"/>
              <a:t>	</a:t>
            </a:r>
          </a:p>
          <a:p>
            <a:pPr eaLnBrk="1" hangingPunct="1"/>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457200"/>
            <a:ext cx="8183880" cy="1051560"/>
          </a:xfrm>
        </p:spPr>
        <p:txBody>
          <a:bodyPr/>
          <a:lstStyle/>
          <a:p>
            <a:pPr eaLnBrk="1" hangingPunct="1"/>
            <a:r>
              <a:rPr lang="en-US" b="1" i="1" dirty="0" smtClean="0">
                <a:solidFill>
                  <a:srgbClr val="00B0F0"/>
                </a:solidFill>
              </a:rPr>
              <a:t>1. Antecedent Procedures</a:t>
            </a:r>
          </a:p>
        </p:txBody>
      </p:sp>
      <p:sp>
        <p:nvSpPr>
          <p:cNvPr id="7171" name="Content Placeholder 2"/>
          <p:cNvSpPr>
            <a:spLocks noGrp="1"/>
          </p:cNvSpPr>
          <p:nvPr>
            <p:ph idx="1"/>
          </p:nvPr>
        </p:nvSpPr>
        <p:spPr>
          <a:xfrm>
            <a:off x="502920" y="1755648"/>
            <a:ext cx="8183880" cy="4187952"/>
          </a:xfrm>
        </p:spPr>
        <p:txBody>
          <a:bodyPr/>
          <a:lstStyle/>
          <a:p>
            <a:pPr eaLnBrk="1" hangingPunct="1"/>
            <a:r>
              <a:rPr lang="en-US" sz="2400" dirty="0" smtClean="0"/>
              <a:t>Can be designed to prevent and reduce challenging behavior</a:t>
            </a:r>
          </a:p>
          <a:p>
            <a:pPr eaLnBrk="1" hangingPunct="1"/>
            <a:endParaRPr lang="en-US" sz="2400" dirty="0" smtClean="0"/>
          </a:p>
          <a:p>
            <a:pPr eaLnBrk="1" hangingPunct="1"/>
            <a:r>
              <a:rPr lang="en-US" sz="2400" dirty="0" smtClean="0"/>
              <a:t>They are proactive – address challenging behavior prior to its occurrence</a:t>
            </a:r>
          </a:p>
          <a:p>
            <a:pPr eaLnBrk="1" hangingPunct="1"/>
            <a:endParaRPr lang="en-US" sz="2400" dirty="0" smtClean="0"/>
          </a:p>
          <a:p>
            <a:pPr eaLnBrk="1" hangingPunct="1"/>
            <a:r>
              <a:rPr lang="en-US" sz="2400" dirty="0" smtClean="0"/>
              <a:t>Involve altering routines or environments</a:t>
            </a:r>
          </a:p>
          <a:p>
            <a:pPr eaLnBrk="1" hangingPunct="1"/>
            <a:endParaRPr lang="en-US" sz="2400" dirty="0" smtClean="0"/>
          </a:p>
          <a:p>
            <a:pPr eaLnBrk="1" hangingPunct="1"/>
            <a:r>
              <a:rPr lang="en-US" sz="2400" dirty="0" smtClean="0"/>
              <a:t>Include priming, prompt delivery, and picture scheduling</a:t>
            </a:r>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fade">
                                      <p:cBhvr>
                                        <p:cTn id="12" dur="1000"/>
                                        <p:tgtEl>
                                          <p:spTgt spid="71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1">
                                            <p:txEl>
                                              <p:pRg st="4" end="4"/>
                                            </p:txEl>
                                          </p:spTgt>
                                        </p:tgtEl>
                                        <p:attrNameLst>
                                          <p:attrName>style.visibility</p:attrName>
                                        </p:attrNameLst>
                                      </p:cBhvr>
                                      <p:to>
                                        <p:strVal val="visible"/>
                                      </p:to>
                                    </p:set>
                                    <p:animEffect transition="in" filter="fade">
                                      <p:cBhvr>
                                        <p:cTn id="17" dur="1000"/>
                                        <p:tgtEl>
                                          <p:spTgt spid="717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71">
                                            <p:txEl>
                                              <p:pRg st="6" end="6"/>
                                            </p:txEl>
                                          </p:spTgt>
                                        </p:tgtEl>
                                        <p:attrNameLst>
                                          <p:attrName>style.visibility</p:attrName>
                                        </p:attrNameLst>
                                      </p:cBhvr>
                                      <p:to>
                                        <p:strVal val="visible"/>
                                      </p:to>
                                    </p:set>
                                    <p:animEffect transition="in" filter="fade">
                                      <p:cBhvr>
                                        <p:cTn id="22" dur="1000"/>
                                        <p:tgtEl>
                                          <p:spTgt spid="71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Title 1"/>
          <p:cNvSpPr>
            <a:spLocks noGrp="1"/>
          </p:cNvSpPr>
          <p:nvPr>
            <p:ph type="title"/>
          </p:nvPr>
        </p:nvSpPr>
        <p:spPr>
          <a:xfrm>
            <a:off x="381000" y="457200"/>
            <a:ext cx="8183880" cy="1051560"/>
          </a:xfrm>
        </p:spPr>
        <p:txBody>
          <a:bodyPr/>
          <a:lstStyle/>
          <a:p>
            <a:pPr eaLnBrk="1" hangingPunct="1"/>
            <a:r>
              <a:rPr lang="en-US" dirty="0" smtClean="0">
                <a:solidFill>
                  <a:srgbClr val="FFFF00"/>
                </a:solidFill>
              </a:rPr>
              <a:t>Priming</a:t>
            </a:r>
          </a:p>
        </p:txBody>
      </p:sp>
      <p:sp>
        <p:nvSpPr>
          <p:cNvPr id="10243" name="Content Placeholder 2"/>
          <p:cNvSpPr>
            <a:spLocks noGrp="1"/>
          </p:cNvSpPr>
          <p:nvPr>
            <p:ph idx="1"/>
          </p:nvPr>
        </p:nvSpPr>
        <p:spPr>
          <a:xfrm>
            <a:off x="502920" y="1755648"/>
            <a:ext cx="8183880" cy="4187952"/>
          </a:xfrm>
        </p:spPr>
        <p:txBody>
          <a:bodyPr>
            <a:normAutofit lnSpcReduction="10000"/>
          </a:bodyPr>
          <a:lstStyle/>
          <a:p>
            <a:pPr eaLnBrk="1" hangingPunct="1"/>
            <a:r>
              <a:rPr lang="en-US" sz="2400" dirty="0" smtClean="0"/>
              <a:t>Also called pre-practice</a:t>
            </a:r>
          </a:p>
          <a:p>
            <a:pPr eaLnBrk="1" hangingPunct="1"/>
            <a:endParaRPr lang="en-US" sz="2400" dirty="0" smtClean="0"/>
          </a:p>
          <a:p>
            <a:pPr eaLnBrk="1" hangingPunct="1"/>
            <a:r>
              <a:rPr lang="en-US" sz="2400" dirty="0" smtClean="0"/>
              <a:t>Consists of previewing information or activities that may be considered challenging before the child actually engages in that activity </a:t>
            </a:r>
            <a:r>
              <a:rPr lang="en-US" sz="1400" dirty="0" smtClean="0"/>
              <a:t>(Wilde, </a:t>
            </a:r>
            <a:r>
              <a:rPr lang="en-US" sz="1400" dirty="0" err="1" smtClean="0"/>
              <a:t>Koegel</a:t>
            </a:r>
            <a:r>
              <a:rPr lang="en-US" sz="1400" dirty="0" smtClean="0"/>
              <a:t>, &amp; </a:t>
            </a:r>
            <a:r>
              <a:rPr lang="en-US" sz="1400" dirty="0" err="1" smtClean="0"/>
              <a:t>Koegel</a:t>
            </a:r>
            <a:r>
              <a:rPr lang="en-US" sz="1400" dirty="0" smtClean="0"/>
              <a:t>, 1992)</a:t>
            </a:r>
          </a:p>
          <a:p>
            <a:pPr lvl="1" eaLnBrk="1" hangingPunct="1"/>
            <a:r>
              <a:rPr lang="en-US" dirty="0" smtClean="0"/>
              <a:t>Ex: Fire drill, substitute teacher, field trip, rainy day schedule, academics</a:t>
            </a:r>
          </a:p>
          <a:p>
            <a:pPr lvl="1" eaLnBrk="1" hangingPunct="1"/>
            <a:endParaRPr lang="en-US" dirty="0" smtClean="0"/>
          </a:p>
          <a:p>
            <a:pPr eaLnBrk="1" hangingPunct="1"/>
            <a:r>
              <a:rPr lang="en-US" sz="2400" dirty="0" smtClean="0"/>
              <a:t>Links individual instruction to larger classroom group activities</a:t>
            </a:r>
          </a:p>
          <a:p>
            <a:pPr eaLnBrk="1" hangingPunct="1">
              <a:buFont typeface="Arial" charset="0"/>
              <a:buNone/>
            </a:pP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457200"/>
            <a:ext cx="8183880" cy="1051560"/>
          </a:xfrm>
        </p:spPr>
        <p:txBody>
          <a:bodyPr/>
          <a:lstStyle/>
          <a:p>
            <a:pPr eaLnBrk="1" hangingPunct="1"/>
            <a:r>
              <a:rPr lang="en-US" dirty="0" smtClean="0">
                <a:solidFill>
                  <a:srgbClr val="FFFF00"/>
                </a:solidFill>
              </a:rPr>
              <a:t>Priming</a:t>
            </a:r>
          </a:p>
        </p:txBody>
      </p:sp>
      <p:sp>
        <p:nvSpPr>
          <p:cNvPr id="9219" name="Content Placeholder 2"/>
          <p:cNvSpPr>
            <a:spLocks noGrp="1"/>
          </p:cNvSpPr>
          <p:nvPr>
            <p:ph idx="1"/>
          </p:nvPr>
        </p:nvSpPr>
        <p:spPr>
          <a:xfrm>
            <a:off x="502920" y="1603248"/>
            <a:ext cx="8183880" cy="4187952"/>
          </a:xfrm>
        </p:spPr>
        <p:txBody>
          <a:bodyPr/>
          <a:lstStyle/>
          <a:p>
            <a:pPr eaLnBrk="1" hangingPunct="1"/>
            <a:r>
              <a:rPr lang="en-US" dirty="0" smtClean="0"/>
              <a:t>Has been used to improve social interactions and proven effective in increasing initiations of social interactions with typical peers </a:t>
            </a:r>
            <a:r>
              <a:rPr lang="en-US" sz="1900" dirty="0" smtClean="0"/>
              <a:t>(</a:t>
            </a:r>
            <a:r>
              <a:rPr lang="en-US" sz="1900" dirty="0" err="1" smtClean="0"/>
              <a:t>Zanolli</a:t>
            </a:r>
            <a:r>
              <a:rPr lang="en-US" sz="1900" dirty="0" smtClean="0"/>
              <a:t>, Daggett, &amp; Adams, 1996)</a:t>
            </a:r>
          </a:p>
          <a:p>
            <a:pPr eaLnBrk="1" hangingPunct="1">
              <a:buFont typeface="Arial" charset="0"/>
              <a:buNone/>
            </a:pPr>
            <a:endParaRPr lang="en-US" sz="1900" dirty="0" smtClean="0"/>
          </a:p>
          <a:p>
            <a:pPr eaLnBrk="1" hangingPunct="1"/>
            <a:r>
              <a:rPr lang="en-US" dirty="0" smtClean="0"/>
              <a:t>Two priming strategies that may be used to assist in preparing for novel events:</a:t>
            </a:r>
          </a:p>
          <a:p>
            <a:pPr lvl="1" eaLnBrk="1" hangingPunct="1"/>
            <a:r>
              <a:rPr lang="en-US" dirty="0" smtClean="0"/>
              <a:t>Social Stories</a:t>
            </a:r>
          </a:p>
          <a:p>
            <a:pPr lvl="1" eaLnBrk="1" hangingPunct="1"/>
            <a:r>
              <a:rPr lang="en-US" dirty="0" smtClean="0"/>
              <a:t>Video priming</a:t>
            </a:r>
          </a:p>
          <a:p>
            <a:pPr eaLnBrk="1" hangingPunct="1">
              <a:buFont typeface="Arial" charset="0"/>
              <a:buNone/>
            </a:pPr>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xEl>
                                              <p:pRg st="2" end="2"/>
                                            </p:txEl>
                                          </p:spTgt>
                                        </p:tgtEl>
                                        <p:attrNameLst>
                                          <p:attrName>style.visibility</p:attrName>
                                        </p:attrNameLst>
                                      </p:cBhvr>
                                      <p:to>
                                        <p:strVal val="visible"/>
                                      </p:to>
                                    </p:set>
                                    <p:animEffect transition="in" filter="fade">
                                      <p:cBhvr>
                                        <p:cTn id="7" dur="1000"/>
                                        <p:tgtEl>
                                          <p:spTgt spid="921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19">
                                            <p:txEl>
                                              <p:pRg st="3" end="3"/>
                                            </p:txEl>
                                          </p:spTgt>
                                        </p:tgtEl>
                                        <p:attrNameLst>
                                          <p:attrName>style.visibility</p:attrName>
                                        </p:attrNameLst>
                                      </p:cBhvr>
                                      <p:to>
                                        <p:strVal val="visible"/>
                                      </p:to>
                                    </p:set>
                                    <p:animEffect transition="in" filter="fade">
                                      <p:cBhvr>
                                        <p:cTn id="12" dur="1000"/>
                                        <p:tgtEl>
                                          <p:spTgt spid="921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219">
                                            <p:txEl>
                                              <p:pRg st="4" end="4"/>
                                            </p:txEl>
                                          </p:spTgt>
                                        </p:tgtEl>
                                        <p:attrNameLst>
                                          <p:attrName>style.visibility</p:attrName>
                                        </p:attrNameLst>
                                      </p:cBhvr>
                                      <p:to>
                                        <p:strVal val="visible"/>
                                      </p:to>
                                    </p:set>
                                    <p:animEffect transition="in" filter="fade">
                                      <p:cBhvr>
                                        <p:cTn id="17" dur="1000"/>
                                        <p:tgtEl>
                                          <p:spTgt spid="9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533400"/>
            <a:ext cx="8183880" cy="1051560"/>
          </a:xfrm>
        </p:spPr>
        <p:txBody>
          <a:bodyPr/>
          <a:lstStyle/>
          <a:p>
            <a:pPr eaLnBrk="1" hangingPunct="1"/>
            <a:r>
              <a:rPr lang="en-US" dirty="0" smtClean="0">
                <a:solidFill>
                  <a:srgbClr val="FFFF00"/>
                </a:solidFill>
              </a:rPr>
              <a:t>Modified Social Stories</a:t>
            </a:r>
          </a:p>
        </p:txBody>
      </p:sp>
      <p:sp>
        <p:nvSpPr>
          <p:cNvPr id="3" name="Content Placeholder 2"/>
          <p:cNvSpPr>
            <a:spLocks noGrp="1"/>
          </p:cNvSpPr>
          <p:nvPr>
            <p:ph idx="1"/>
          </p:nvPr>
        </p:nvSpPr>
        <p:spPr>
          <a:xfrm>
            <a:off x="502920" y="1679448"/>
            <a:ext cx="8183880" cy="4187952"/>
          </a:xfrm>
        </p:spPr>
        <p:txBody>
          <a:bodyPr rtlCol="0">
            <a:normAutofit fontScale="70000" lnSpcReduction="20000"/>
          </a:bodyPr>
          <a:lstStyle/>
          <a:p>
            <a:pPr eaLnBrk="1" fontAlgn="auto" hangingPunct="1">
              <a:spcAft>
                <a:spcPts val="0"/>
              </a:spcAft>
              <a:buFont typeface="Arial" pitchFamily="34" charset="0"/>
              <a:buChar char="•"/>
              <a:defRPr/>
            </a:pPr>
            <a:r>
              <a:rPr lang="en-US" dirty="0" smtClean="0"/>
              <a:t>A method for explaining what is happening and what is expected across environmental settings</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Typically written in first person</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Include illustrations</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Provide perspective of a person with ASD</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Should be at the student’s comprehension level</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Should be read consistently over a period of days</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Copies for use at home also helpful</a:t>
            </a:r>
          </a:p>
          <a:p>
            <a:pPr eaLnBrk="1" fontAlgn="auto" hangingPunct="1">
              <a:spcAft>
                <a:spcPts val="0"/>
              </a:spcAft>
              <a:buFont typeface="Arial" pitchFamily="34" charset="0"/>
              <a:buNone/>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10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fade">
                                      <p:cBhvr>
                                        <p:cTn id="32" dur="1000"/>
                                        <p:tgtEl>
                                          <p:spTgt spid="3">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animEffect transition="in" filter="fade">
                                      <p:cBhvr>
                                        <p:cTn id="37"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609600"/>
            <a:ext cx="8183880" cy="1051560"/>
          </a:xfrm>
        </p:spPr>
        <p:txBody>
          <a:bodyPr/>
          <a:lstStyle/>
          <a:p>
            <a:pPr eaLnBrk="1" hangingPunct="1"/>
            <a:r>
              <a:rPr lang="en-US" dirty="0" smtClean="0">
                <a:solidFill>
                  <a:srgbClr val="FFFF00"/>
                </a:solidFill>
              </a:rPr>
              <a:t>How to write a social story…</a:t>
            </a:r>
          </a:p>
        </p:txBody>
      </p:sp>
      <p:sp>
        <p:nvSpPr>
          <p:cNvPr id="3" name="Content Placeholder 2"/>
          <p:cNvSpPr>
            <a:spLocks noGrp="1"/>
          </p:cNvSpPr>
          <p:nvPr>
            <p:ph idx="1"/>
          </p:nvPr>
        </p:nvSpPr>
        <p:spPr>
          <a:xfrm>
            <a:off x="502920" y="1603248"/>
            <a:ext cx="8183880" cy="4416552"/>
          </a:xfrm>
        </p:spPr>
        <p:txBody>
          <a:bodyPr rtlCol="0">
            <a:normAutofit fontScale="70000" lnSpcReduction="20000"/>
          </a:bodyPr>
          <a:lstStyle/>
          <a:p>
            <a:pPr eaLnBrk="1" fontAlgn="auto" hangingPunct="1">
              <a:spcAft>
                <a:spcPts val="0"/>
              </a:spcAft>
              <a:buFont typeface="Arial" pitchFamily="34" charset="0"/>
              <a:buChar char="•"/>
              <a:defRPr/>
            </a:pPr>
            <a:r>
              <a:rPr lang="en-US" dirty="0" smtClean="0"/>
              <a:t>Choose a behavior for the focus of your story.</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Describe the social situation your child has difficulty with.</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Add a description of what to expect in that specific situation. Include your child’s feelings or behaviors your child displays in that situation.</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Include a description of what is expected from your child in the social situation. List the reasons why it is important.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End the story with a pledge to achieve appropriate behavior in that social situation. Include the effect it has on other people or the individual.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838200"/>
            <a:ext cx="8183880" cy="4953000"/>
          </a:xfrm>
        </p:spPr>
        <p:txBody>
          <a:bodyPr rtlCol="0">
            <a:normAutofit fontScale="92500"/>
          </a:bodyPr>
          <a:lstStyle/>
          <a:p>
            <a:pPr algn="ctr">
              <a:buNone/>
            </a:pPr>
            <a:r>
              <a:rPr lang="en-US" b="1" dirty="0" smtClean="0">
                <a:solidFill>
                  <a:schemeClr val="accent3"/>
                </a:solidFill>
              </a:rPr>
              <a:t>Not listening</a:t>
            </a:r>
          </a:p>
          <a:p>
            <a:pPr algn="ctr">
              <a:buNone/>
            </a:pPr>
            <a:endParaRPr lang="en-US" b="1" dirty="0" smtClean="0">
              <a:solidFill>
                <a:schemeClr val="accent3"/>
              </a:solidFill>
            </a:endParaRPr>
          </a:p>
          <a:p>
            <a:pPr algn="ctr">
              <a:buNone/>
            </a:pPr>
            <a:r>
              <a:rPr lang="en-US" dirty="0" smtClean="0"/>
              <a:t>It's important to look at people and stop what I'm doing when they have something to tell me.</a:t>
            </a:r>
            <a:br>
              <a:rPr lang="en-US" dirty="0" smtClean="0"/>
            </a:br>
            <a:r>
              <a:rPr lang="en-US" dirty="0" smtClean="0"/>
              <a:t>Sometimes grown-ups tell me very important things that I need to know. </a:t>
            </a:r>
            <a:br>
              <a:rPr lang="en-US" dirty="0" smtClean="0"/>
            </a:br>
            <a:r>
              <a:rPr lang="en-US" dirty="0" smtClean="0"/>
              <a:t>If I don't look &amp; listen I might miss something important and make the grown-ups angry. </a:t>
            </a:r>
            <a:br>
              <a:rPr lang="en-US" dirty="0" smtClean="0"/>
            </a:br>
            <a:r>
              <a:rPr lang="en-US" dirty="0" smtClean="0"/>
              <a:t>I know it's wrong to keep doing what I'm doing when grown-ups want me to listen. </a:t>
            </a:r>
            <a:br>
              <a:rPr lang="en-US" dirty="0" smtClean="0"/>
            </a:br>
            <a:r>
              <a:rPr lang="en-US" dirty="0" smtClean="0"/>
              <a:t>I will listen to grown-ups when they talk to me. </a:t>
            </a:r>
          </a:p>
          <a:p>
            <a:pPr eaLnBrk="1" fontAlgn="auto" hangingPunct="1">
              <a:spcAft>
                <a:spcPts val="0"/>
              </a:spcAft>
              <a:buFont typeface="Arial" pitchFamily="34" charset="0"/>
              <a:buNone/>
              <a:defRPr/>
            </a:pPr>
            <a:endParaRPr lang="en-US" dirty="0" smtClean="0"/>
          </a:p>
        </p:txBody>
      </p:sp>
      <p:sp>
        <p:nvSpPr>
          <p:cNvPr id="5" name="Title 1"/>
          <p:cNvSpPr>
            <a:spLocks noGrp="1"/>
          </p:cNvSpPr>
          <p:nvPr>
            <p:ph type="title"/>
          </p:nvPr>
        </p:nvSpPr>
        <p:spPr>
          <a:xfrm rot="19978694">
            <a:off x="293948" y="409815"/>
            <a:ext cx="1783119" cy="1051560"/>
          </a:xfrm>
        </p:spPr>
        <p:txBody>
          <a:bodyPr>
            <a:normAutofit/>
          </a:bodyPr>
          <a:lstStyle/>
          <a:p>
            <a:pPr eaLnBrk="1" hangingPunct="1"/>
            <a:r>
              <a:rPr lang="en-US" sz="2000" dirty="0" smtClean="0">
                <a:solidFill>
                  <a:srgbClr val="FFFF00"/>
                </a:solidFill>
              </a:rPr>
              <a:t>Social Story </a:t>
            </a:r>
            <a:br>
              <a:rPr lang="en-US" sz="2000" dirty="0" smtClean="0">
                <a:solidFill>
                  <a:srgbClr val="FFFF00"/>
                </a:solidFill>
              </a:rPr>
            </a:br>
            <a:r>
              <a:rPr lang="en-US" sz="2000" dirty="0" smtClean="0">
                <a:solidFill>
                  <a:srgbClr val="FFFF00"/>
                </a:solidFill>
              </a:rPr>
              <a:t>Example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50848"/>
            <a:ext cx="8183880" cy="4187952"/>
          </a:xfrm>
        </p:spPr>
        <p:txBody>
          <a:bodyPr>
            <a:normAutofit fontScale="92500" lnSpcReduction="20000"/>
          </a:bodyPr>
          <a:lstStyle/>
          <a:p>
            <a:pPr algn="ctr">
              <a:buNone/>
            </a:pPr>
            <a:r>
              <a:rPr lang="en-US" b="1" dirty="0" smtClean="0">
                <a:solidFill>
                  <a:schemeClr val="accent3"/>
                </a:solidFill>
              </a:rPr>
              <a:t>When I feel I must talk</a:t>
            </a:r>
          </a:p>
          <a:p>
            <a:pPr algn="ctr">
              <a:buNone/>
            </a:pPr>
            <a:endParaRPr lang="en-US" b="1" dirty="0" smtClean="0"/>
          </a:p>
          <a:p>
            <a:pPr algn="ctr">
              <a:buNone/>
            </a:pPr>
            <a:r>
              <a:rPr lang="en-US" dirty="0" smtClean="0"/>
              <a:t>Sometimes I want to say things very badly, it feels like I have to say it right that second.</a:t>
            </a:r>
            <a:br>
              <a:rPr lang="en-US" dirty="0" smtClean="0"/>
            </a:br>
            <a:r>
              <a:rPr lang="en-US" dirty="0" smtClean="0"/>
              <a:t>It's important to wait until the other person is finished talking. </a:t>
            </a:r>
            <a:br>
              <a:rPr lang="en-US" dirty="0" smtClean="0"/>
            </a:br>
            <a:r>
              <a:rPr lang="en-US" dirty="0" smtClean="0"/>
              <a:t>Even though it feels important, it can wait. </a:t>
            </a:r>
            <a:br>
              <a:rPr lang="en-US" dirty="0" smtClean="0"/>
            </a:br>
            <a:r>
              <a:rPr lang="en-US" dirty="0" smtClean="0"/>
              <a:t>They will listen to me better if I wait patiently. </a:t>
            </a:r>
            <a:br>
              <a:rPr lang="en-US" dirty="0" smtClean="0"/>
            </a:br>
            <a:r>
              <a:rPr lang="en-US" dirty="0" smtClean="0"/>
              <a:t>When I interrupt, it just angers people. </a:t>
            </a:r>
            <a:br>
              <a:rPr lang="en-US" dirty="0" smtClean="0"/>
            </a:br>
            <a:r>
              <a:rPr lang="en-US" dirty="0" smtClean="0"/>
              <a:t>People wonder, "what's wrong with him?", "why can't he wait?" </a:t>
            </a:r>
            <a:br>
              <a:rPr lang="en-US" dirty="0" smtClean="0"/>
            </a:br>
            <a:r>
              <a:rPr lang="en-US" dirty="0" smtClean="0"/>
              <a:t>If I can wait, I can tell them later. </a:t>
            </a:r>
          </a:p>
          <a:p>
            <a:pPr>
              <a:buNone/>
            </a:pPr>
            <a:endParaRPr lang="en-US" dirty="0"/>
          </a:p>
        </p:txBody>
      </p:sp>
      <p:sp>
        <p:nvSpPr>
          <p:cNvPr id="4" name="Title 1"/>
          <p:cNvSpPr>
            <a:spLocks noGrp="1"/>
          </p:cNvSpPr>
          <p:nvPr>
            <p:ph type="title"/>
          </p:nvPr>
        </p:nvSpPr>
        <p:spPr>
          <a:xfrm rot="19978694">
            <a:off x="293948" y="409815"/>
            <a:ext cx="1783119" cy="1051560"/>
          </a:xfrm>
        </p:spPr>
        <p:txBody>
          <a:bodyPr>
            <a:normAutofit/>
          </a:bodyPr>
          <a:lstStyle/>
          <a:p>
            <a:pPr eaLnBrk="1" hangingPunct="1"/>
            <a:r>
              <a:rPr lang="en-US" sz="2000" dirty="0" smtClean="0">
                <a:solidFill>
                  <a:srgbClr val="FFFF00"/>
                </a:solidFill>
              </a:rPr>
              <a:t>Social Story </a:t>
            </a:r>
            <a:br>
              <a:rPr lang="en-US" sz="2000" dirty="0" smtClean="0">
                <a:solidFill>
                  <a:srgbClr val="FFFF00"/>
                </a:solidFill>
              </a:rPr>
            </a:br>
            <a:r>
              <a:rPr lang="en-US" sz="2000" dirty="0" smtClean="0">
                <a:solidFill>
                  <a:srgbClr val="FFFF00"/>
                </a:solidFill>
              </a:rPr>
              <a:t>Example</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183880" cy="1051560"/>
          </a:xfrm>
        </p:spPr>
        <p:txBody>
          <a:bodyPr>
            <a:normAutofit fontScale="90000"/>
          </a:bodyPr>
          <a:lstStyle/>
          <a:p>
            <a:r>
              <a:rPr lang="en-US" dirty="0" smtClean="0"/>
              <a:t>Autism is defined by the Autism Society Of America (ASA) as:</a:t>
            </a:r>
            <a:endParaRPr lang="en-US" dirty="0"/>
          </a:p>
        </p:txBody>
      </p:sp>
      <p:sp>
        <p:nvSpPr>
          <p:cNvPr id="3" name="Content Placeholder 2"/>
          <p:cNvSpPr>
            <a:spLocks noGrp="1"/>
          </p:cNvSpPr>
          <p:nvPr>
            <p:ph idx="1"/>
          </p:nvPr>
        </p:nvSpPr>
        <p:spPr>
          <a:xfrm>
            <a:off x="381000" y="1679448"/>
            <a:ext cx="8183880" cy="4187952"/>
          </a:xfrm>
        </p:spPr>
        <p:txBody>
          <a:bodyPr/>
          <a:lstStyle/>
          <a:p>
            <a:pPr algn="ctr">
              <a:buNone/>
            </a:pPr>
            <a:r>
              <a:rPr lang="en-US" dirty="0" smtClean="0"/>
              <a:t>	</a:t>
            </a:r>
          </a:p>
          <a:p>
            <a:pPr algn="ctr">
              <a:buNone/>
            </a:pPr>
            <a:r>
              <a:rPr lang="en-US" dirty="0" smtClean="0"/>
              <a:t>"Autism is a complex developmental disability that typically appears during the first three years of life and is the result of a neurological disorder that affects the normal functioning of the brain, impacting development in the areas of social interaction and communication skills.”</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Title 1"/>
          <p:cNvSpPr>
            <a:spLocks noGrp="1"/>
          </p:cNvSpPr>
          <p:nvPr>
            <p:ph type="title"/>
          </p:nvPr>
        </p:nvSpPr>
        <p:spPr>
          <a:xfrm>
            <a:off x="381000" y="533400"/>
            <a:ext cx="8183880" cy="1051560"/>
          </a:xfrm>
        </p:spPr>
        <p:txBody>
          <a:bodyPr/>
          <a:lstStyle/>
          <a:p>
            <a:pPr eaLnBrk="1" hangingPunct="1"/>
            <a:r>
              <a:rPr lang="en-US" dirty="0" smtClean="0">
                <a:solidFill>
                  <a:srgbClr val="FFFF00"/>
                </a:solidFill>
              </a:rPr>
              <a:t>Video Priming</a:t>
            </a:r>
          </a:p>
        </p:txBody>
      </p:sp>
      <p:sp>
        <p:nvSpPr>
          <p:cNvPr id="15363" name="Content Placeholder 2"/>
          <p:cNvSpPr>
            <a:spLocks noGrp="1"/>
          </p:cNvSpPr>
          <p:nvPr>
            <p:ph idx="1"/>
          </p:nvPr>
        </p:nvSpPr>
        <p:spPr>
          <a:xfrm>
            <a:off x="502920" y="1908048"/>
            <a:ext cx="8183880" cy="4187952"/>
          </a:xfrm>
        </p:spPr>
        <p:txBody>
          <a:bodyPr>
            <a:normAutofit lnSpcReduction="10000"/>
          </a:bodyPr>
          <a:lstStyle/>
          <a:p>
            <a:pPr eaLnBrk="1" hangingPunct="1"/>
            <a:r>
              <a:rPr lang="en-US" dirty="0" smtClean="0"/>
              <a:t>Involves the child watching videotapes of positive examples of adults, peers, or him or herself engaging in a behavior that is being taught.</a:t>
            </a:r>
          </a:p>
          <a:p>
            <a:pPr eaLnBrk="1" hangingPunct="1"/>
            <a:endParaRPr lang="en-US" dirty="0" smtClean="0"/>
          </a:p>
          <a:p>
            <a:pPr eaLnBrk="1" hangingPunct="1"/>
            <a:r>
              <a:rPr lang="en-US" dirty="0" smtClean="0"/>
              <a:t>Can be especially helpful in transition for students with ASD</a:t>
            </a:r>
          </a:p>
          <a:p>
            <a:pPr eaLnBrk="1" hangingPunct="1"/>
            <a:endParaRPr lang="en-US" dirty="0" smtClean="0"/>
          </a:p>
          <a:p>
            <a:pPr eaLnBrk="1" hangingPunct="1"/>
            <a:r>
              <a:rPr lang="en-US" dirty="0" smtClean="0"/>
              <a:t>Has been shown to increase positive social behaviors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457200"/>
            <a:ext cx="8183880" cy="1051560"/>
          </a:xfrm>
        </p:spPr>
        <p:txBody>
          <a:bodyPr/>
          <a:lstStyle/>
          <a:p>
            <a:pPr eaLnBrk="1" hangingPunct="1"/>
            <a:r>
              <a:rPr lang="en-US" dirty="0" smtClean="0">
                <a:solidFill>
                  <a:srgbClr val="FFFF00"/>
                </a:solidFill>
              </a:rPr>
              <a:t>Prompt Delivery</a:t>
            </a:r>
          </a:p>
        </p:txBody>
      </p:sp>
      <p:sp>
        <p:nvSpPr>
          <p:cNvPr id="16387" name="Content Placeholder 2"/>
          <p:cNvSpPr>
            <a:spLocks noGrp="1"/>
          </p:cNvSpPr>
          <p:nvPr>
            <p:ph idx="1"/>
          </p:nvPr>
        </p:nvSpPr>
        <p:spPr>
          <a:xfrm>
            <a:off x="502920" y="1755648"/>
            <a:ext cx="8183880" cy="4187952"/>
          </a:xfrm>
        </p:spPr>
        <p:txBody>
          <a:bodyPr>
            <a:normAutofit lnSpcReduction="10000"/>
          </a:bodyPr>
          <a:lstStyle/>
          <a:p>
            <a:pPr eaLnBrk="1" hangingPunct="1"/>
            <a:r>
              <a:rPr lang="en-US" dirty="0" smtClean="0"/>
              <a:t>Prompting strategies have been successful in facilitating the inclusion of students with ASD</a:t>
            </a:r>
          </a:p>
          <a:p>
            <a:pPr eaLnBrk="1" hangingPunct="1"/>
            <a:endParaRPr lang="en-US" dirty="0" smtClean="0"/>
          </a:p>
          <a:p>
            <a:pPr eaLnBrk="1" hangingPunct="1"/>
            <a:r>
              <a:rPr lang="en-US" dirty="0" smtClean="0"/>
              <a:t>In order to elicit an appropriate response in a targeted academic or behavioral activity, one must provide prompts that supplement the general instructional routine</a:t>
            </a:r>
          </a:p>
          <a:p>
            <a:pPr eaLnBrk="1" hangingPunct="1"/>
            <a:endParaRPr lang="en-US" dirty="0" smtClean="0"/>
          </a:p>
          <a:p>
            <a:pPr eaLnBrk="1" hangingPunct="1"/>
            <a:r>
              <a:rPr lang="en-US" dirty="0" smtClean="0"/>
              <a:t>Can be visual, auditory, or kinesthetic</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533400"/>
            <a:ext cx="8183880" cy="1051560"/>
          </a:xfrm>
        </p:spPr>
        <p:txBody>
          <a:bodyPr/>
          <a:lstStyle/>
          <a:p>
            <a:pPr eaLnBrk="1" hangingPunct="1"/>
            <a:r>
              <a:rPr lang="en-US" dirty="0" smtClean="0">
                <a:solidFill>
                  <a:srgbClr val="FFFF00"/>
                </a:solidFill>
              </a:rPr>
              <a:t>Picture Schedules</a:t>
            </a:r>
          </a:p>
        </p:txBody>
      </p:sp>
      <p:sp>
        <p:nvSpPr>
          <p:cNvPr id="17411" name="Content Placeholder 2"/>
          <p:cNvSpPr>
            <a:spLocks noGrp="1"/>
          </p:cNvSpPr>
          <p:nvPr>
            <p:ph idx="1"/>
          </p:nvPr>
        </p:nvSpPr>
        <p:spPr>
          <a:xfrm>
            <a:off x="502920" y="1984248"/>
            <a:ext cx="8183880" cy="4187952"/>
          </a:xfrm>
        </p:spPr>
        <p:txBody>
          <a:bodyPr/>
          <a:lstStyle/>
          <a:p>
            <a:pPr eaLnBrk="1" hangingPunct="1"/>
            <a:r>
              <a:rPr lang="en-US" dirty="0" smtClean="0"/>
              <a:t>Often used as a strategy for increasing predictability</a:t>
            </a:r>
          </a:p>
          <a:p>
            <a:pPr eaLnBrk="1" hangingPunct="1"/>
            <a:endParaRPr lang="en-US" dirty="0" smtClean="0"/>
          </a:p>
          <a:p>
            <a:pPr eaLnBrk="1" hangingPunct="1"/>
            <a:r>
              <a:rPr lang="en-US" dirty="0" smtClean="0"/>
              <a:t>Alternative to verbal and written instruction</a:t>
            </a:r>
          </a:p>
          <a:p>
            <a:pPr eaLnBrk="1" hangingPunct="1"/>
            <a:endParaRPr lang="en-US" dirty="0" smtClean="0"/>
          </a:p>
          <a:p>
            <a:pPr eaLnBrk="1" hangingPunct="1"/>
            <a:r>
              <a:rPr lang="en-US" dirty="0" smtClean="0"/>
              <a:t>Can serve as effective cues in alerting students with ASD to upcoming changes in activities</a:t>
            </a:r>
          </a:p>
          <a:p>
            <a:pPr eaLnBrk="1" hangingPunct="1"/>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0114" name="Picture 2" descr="http://static.flickr.com/105/295019610_c5ab89dc57.jpg"/>
          <p:cNvPicPr>
            <a:picLocks noChangeAspect="1" noChangeArrowheads="1"/>
          </p:cNvPicPr>
          <p:nvPr/>
        </p:nvPicPr>
        <p:blipFill>
          <a:blip r:embed="rId3" cstate="print"/>
          <a:srcRect/>
          <a:stretch>
            <a:fillRect/>
          </a:stretch>
        </p:blipFill>
        <p:spPr bwMode="auto">
          <a:xfrm>
            <a:off x="609600" y="457200"/>
            <a:ext cx="7924800" cy="59436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457200"/>
            <a:ext cx="8183880" cy="1051560"/>
          </a:xfrm>
        </p:spPr>
        <p:txBody>
          <a:bodyPr/>
          <a:lstStyle/>
          <a:p>
            <a:pPr eaLnBrk="1" hangingPunct="1"/>
            <a:r>
              <a:rPr lang="en-US" b="1" i="1" dirty="0" smtClean="0">
                <a:solidFill>
                  <a:srgbClr val="92D050"/>
                </a:solidFill>
              </a:rPr>
              <a:t>2. Delayed Contingencies</a:t>
            </a:r>
          </a:p>
        </p:txBody>
      </p:sp>
      <p:sp>
        <p:nvSpPr>
          <p:cNvPr id="18435" name="Content Placeholder 2"/>
          <p:cNvSpPr>
            <a:spLocks noGrp="1"/>
          </p:cNvSpPr>
          <p:nvPr>
            <p:ph idx="1"/>
          </p:nvPr>
        </p:nvSpPr>
        <p:spPr>
          <a:xfrm>
            <a:off x="502920" y="1908048"/>
            <a:ext cx="8183880" cy="4187952"/>
          </a:xfrm>
        </p:spPr>
        <p:txBody>
          <a:bodyPr/>
          <a:lstStyle/>
          <a:p>
            <a:pPr eaLnBrk="1" hangingPunct="1"/>
            <a:r>
              <a:rPr lang="en-US" dirty="0" smtClean="0"/>
              <a:t>Some researchers have examined the extent to which instruction using delayed or unpredictable contingencies can facilitate the generalization of behavior in the absence of direct supervision</a:t>
            </a:r>
          </a:p>
          <a:p>
            <a:pPr eaLnBrk="1" hangingPunct="1"/>
            <a:endParaRPr lang="en-US" dirty="0" smtClean="0"/>
          </a:p>
          <a:p>
            <a:pPr eaLnBrk="1" hangingPunct="1"/>
            <a:r>
              <a:rPr lang="en-US" dirty="0" smtClean="0"/>
              <a:t>Reinforcing behaviors on an unpredictable schedule and gradually increasing the time between reinforcement </a:t>
            </a:r>
          </a:p>
          <a:p>
            <a:pPr eaLnBrk="1" hangingPunct="1"/>
            <a:endParaRPr 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1000" y="533400"/>
            <a:ext cx="8183880" cy="1051560"/>
          </a:xfrm>
        </p:spPr>
        <p:txBody>
          <a:bodyPr/>
          <a:lstStyle/>
          <a:p>
            <a:pPr eaLnBrk="1" hangingPunct="1"/>
            <a:r>
              <a:rPr lang="en-US" b="1" i="1" dirty="0" smtClean="0">
                <a:solidFill>
                  <a:srgbClr val="92D050"/>
                </a:solidFill>
              </a:rPr>
              <a:t>3. Self-Management Strategies</a:t>
            </a:r>
          </a:p>
        </p:txBody>
      </p:sp>
      <p:sp>
        <p:nvSpPr>
          <p:cNvPr id="3" name="Content Placeholder 2"/>
          <p:cNvSpPr>
            <a:spLocks noGrp="1"/>
          </p:cNvSpPr>
          <p:nvPr>
            <p:ph idx="1"/>
          </p:nvPr>
        </p:nvSpPr>
        <p:spPr>
          <a:xfrm>
            <a:off x="502920" y="1755648"/>
            <a:ext cx="8183880" cy="4187952"/>
          </a:xfrm>
        </p:spPr>
        <p:txBody>
          <a:bodyPr rtlCol="0">
            <a:normAutofit fontScale="77500" lnSpcReduction="20000"/>
          </a:bodyPr>
          <a:lstStyle/>
          <a:p>
            <a:pPr eaLnBrk="1" fontAlgn="auto" hangingPunct="1">
              <a:spcAft>
                <a:spcPts val="0"/>
              </a:spcAft>
              <a:buNone/>
              <a:defRPr/>
            </a:pPr>
            <a:r>
              <a:rPr lang="en-US" dirty="0" smtClean="0"/>
              <a:t>Consist of teaching the student to:</a:t>
            </a:r>
          </a:p>
          <a:p>
            <a:pPr lvl="1" eaLnBrk="1" fontAlgn="auto" hangingPunct="1">
              <a:spcAft>
                <a:spcPts val="0"/>
              </a:spcAft>
              <a:buFont typeface="Arial" pitchFamily="34" charset="0"/>
              <a:buChar char="–"/>
              <a:defRPr/>
            </a:pPr>
            <a:r>
              <a:rPr lang="en-US" dirty="0" smtClean="0"/>
              <a:t>Discriminate between appropriate and inappropriate behaviors</a:t>
            </a:r>
          </a:p>
          <a:p>
            <a:pPr lvl="1" eaLnBrk="1" fontAlgn="auto" hangingPunct="1">
              <a:spcAft>
                <a:spcPts val="0"/>
              </a:spcAft>
              <a:buFont typeface="Arial" pitchFamily="34" charset="0"/>
              <a:buChar char="–"/>
              <a:defRPr/>
            </a:pPr>
            <a:endParaRPr lang="en-US" dirty="0" smtClean="0"/>
          </a:p>
          <a:p>
            <a:pPr lvl="1" eaLnBrk="1" fontAlgn="auto" hangingPunct="1">
              <a:spcAft>
                <a:spcPts val="0"/>
              </a:spcAft>
              <a:buFont typeface="Arial" pitchFamily="34" charset="0"/>
              <a:buChar char="–"/>
              <a:defRPr/>
            </a:pPr>
            <a:r>
              <a:rPr lang="en-US" dirty="0" smtClean="0"/>
              <a:t>Evaluate her or his own behavior</a:t>
            </a:r>
          </a:p>
          <a:p>
            <a:pPr lvl="1" eaLnBrk="1" fontAlgn="auto" hangingPunct="1">
              <a:spcAft>
                <a:spcPts val="0"/>
              </a:spcAft>
              <a:buFont typeface="Arial" pitchFamily="34" charset="0"/>
              <a:buChar char="–"/>
              <a:defRPr/>
            </a:pPr>
            <a:endParaRPr lang="en-US" dirty="0" smtClean="0"/>
          </a:p>
          <a:p>
            <a:pPr lvl="1" eaLnBrk="1" fontAlgn="auto" hangingPunct="1">
              <a:spcAft>
                <a:spcPts val="0"/>
              </a:spcAft>
              <a:buFont typeface="Arial" pitchFamily="34" charset="0"/>
              <a:buChar char="–"/>
              <a:defRPr/>
            </a:pPr>
            <a:r>
              <a:rPr lang="en-US" dirty="0" smtClean="0"/>
              <a:t>Monitor her or his behavior over time </a:t>
            </a:r>
          </a:p>
          <a:p>
            <a:pPr lvl="1" eaLnBrk="1" fontAlgn="auto" hangingPunct="1">
              <a:spcAft>
                <a:spcPts val="0"/>
              </a:spcAft>
              <a:buFont typeface="Arial" pitchFamily="34" charset="0"/>
              <a:buChar char="–"/>
              <a:defRPr/>
            </a:pPr>
            <a:r>
              <a:rPr lang="en-US" dirty="0" smtClean="0"/>
              <a:t> </a:t>
            </a:r>
          </a:p>
          <a:p>
            <a:pPr lvl="1" eaLnBrk="1" fontAlgn="auto" hangingPunct="1">
              <a:spcAft>
                <a:spcPts val="0"/>
              </a:spcAft>
              <a:buFont typeface="Arial" pitchFamily="34" charset="0"/>
              <a:buChar char="–"/>
              <a:defRPr/>
            </a:pPr>
            <a:r>
              <a:rPr lang="en-US" dirty="0" smtClean="0"/>
              <a:t>Reinforce her or his behavior when pre-specified criteria are met</a:t>
            </a:r>
          </a:p>
          <a:p>
            <a:pPr lvl="1" eaLnBrk="1" fontAlgn="auto" hangingPunct="1">
              <a:spcAft>
                <a:spcPts val="0"/>
              </a:spcAft>
              <a:buNone/>
              <a:defRPr/>
            </a:pPr>
            <a:endParaRPr lang="en-US" dirty="0" smtClean="0"/>
          </a:p>
          <a:p>
            <a:pPr lvl="1" eaLnBrk="1" fontAlgn="auto" hangingPunct="1">
              <a:spcAft>
                <a:spcPts val="0"/>
              </a:spcAft>
              <a:buNone/>
              <a:defRPr/>
            </a:pPr>
            <a:r>
              <a:rPr lang="en-US" dirty="0" smtClean="0"/>
              <a:t>Research has shown that teaching a child to self-manage behavior in the classroom can result in independent functioning to the point where the student is no longer relying on the teacher or on an instructional </a:t>
            </a:r>
            <a:r>
              <a:rPr lang="en-US" sz="1800" dirty="0" smtClean="0"/>
              <a:t>aide (</a:t>
            </a:r>
            <a:r>
              <a:rPr lang="en-US" sz="1800" dirty="0" err="1" smtClean="0"/>
              <a:t>Koegel</a:t>
            </a:r>
            <a:r>
              <a:rPr lang="en-US" sz="1800" dirty="0" smtClean="0"/>
              <a:t>, Harrower, &amp; </a:t>
            </a:r>
            <a:r>
              <a:rPr lang="en-US" sz="1800" dirty="0" err="1" smtClean="0"/>
              <a:t>Koegel</a:t>
            </a:r>
            <a:r>
              <a:rPr lang="en-US" sz="1800" dirty="0" smtClean="0"/>
              <a:t>, 1999)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10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10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533400"/>
            <a:ext cx="8183880" cy="1051560"/>
          </a:xfrm>
        </p:spPr>
        <p:txBody>
          <a:bodyPr/>
          <a:lstStyle/>
          <a:p>
            <a:pPr eaLnBrk="1" hangingPunct="1"/>
            <a:r>
              <a:rPr lang="en-US" b="1" i="1" dirty="0" smtClean="0">
                <a:solidFill>
                  <a:srgbClr val="92D050"/>
                </a:solidFill>
              </a:rPr>
              <a:t>4. Peer-Mediated Interventions</a:t>
            </a:r>
          </a:p>
        </p:txBody>
      </p:sp>
      <p:sp>
        <p:nvSpPr>
          <p:cNvPr id="3" name="Content Placeholder 2"/>
          <p:cNvSpPr>
            <a:spLocks noGrp="1"/>
          </p:cNvSpPr>
          <p:nvPr>
            <p:ph idx="1"/>
          </p:nvPr>
        </p:nvSpPr>
        <p:spPr>
          <a:xfrm>
            <a:off x="502920" y="1755648"/>
            <a:ext cx="8183880" cy="4187952"/>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Utilizing typical peers to support the academic functioning of students with ASD has the potential to reduce the need for continuous one-on-one adult attention, thus allowing students with autism to function with increased autonomy and in a manner that more closely matches that of their typical classmates </a:t>
            </a:r>
            <a:r>
              <a:rPr lang="en-US" sz="1500" dirty="0" smtClean="0"/>
              <a:t>(Putnam, 1993)</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r>
              <a:rPr lang="en-US" dirty="0" smtClean="0"/>
              <a:t>Peer tutoring, peer support, cooperative learning</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533400"/>
            <a:ext cx="8183880" cy="1051560"/>
          </a:xfrm>
        </p:spPr>
        <p:txBody>
          <a:bodyPr/>
          <a:lstStyle/>
          <a:p>
            <a:pPr eaLnBrk="1" hangingPunct="1"/>
            <a:r>
              <a:rPr lang="en-US" b="1" i="1" dirty="0" smtClean="0">
                <a:solidFill>
                  <a:srgbClr val="92D050"/>
                </a:solidFill>
              </a:rPr>
              <a:t>5. Multi-Component Interventions</a:t>
            </a:r>
          </a:p>
        </p:txBody>
      </p:sp>
      <p:sp>
        <p:nvSpPr>
          <p:cNvPr id="21507" name="Content Placeholder 2"/>
          <p:cNvSpPr>
            <a:spLocks noGrp="1"/>
          </p:cNvSpPr>
          <p:nvPr>
            <p:ph idx="1"/>
          </p:nvPr>
        </p:nvSpPr>
        <p:spPr>
          <a:xfrm>
            <a:off x="502920" y="2212848"/>
            <a:ext cx="8183880" cy="4187952"/>
          </a:xfrm>
        </p:spPr>
        <p:txBody>
          <a:bodyPr/>
          <a:lstStyle/>
          <a:p>
            <a:pPr eaLnBrk="1" hangingPunct="1"/>
            <a:r>
              <a:rPr lang="en-US" dirty="0" smtClean="0"/>
              <a:t>Use multiple strategies to facilitate the educational inclusion of students with ASD</a:t>
            </a:r>
          </a:p>
          <a:p>
            <a:pPr eaLnBrk="1" hangingPunct="1">
              <a:buFont typeface="Arial" charset="0"/>
              <a:buNone/>
            </a:pPr>
            <a:endParaRPr lang="en-US" dirty="0" smtClean="0"/>
          </a:p>
          <a:p>
            <a:pPr eaLnBrk="1" hangingPunct="1"/>
            <a:r>
              <a:rPr lang="en-US" dirty="0" smtClean="0"/>
              <a:t>Ex: use of conversation books, rotating peer buddies, weekly class meetings, media-related activities, and staff prompting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533400"/>
            <a:ext cx="8183880" cy="1051560"/>
          </a:xfrm>
        </p:spPr>
        <p:txBody>
          <a:bodyPr/>
          <a:lstStyle/>
          <a:p>
            <a:pPr eaLnBrk="1" hangingPunct="1"/>
            <a:r>
              <a:rPr lang="en-US" b="1" dirty="0" err="1" smtClean="0">
                <a:solidFill>
                  <a:srgbClr val="92D050"/>
                </a:solidFill>
              </a:rPr>
              <a:t>Asperger’s</a:t>
            </a:r>
            <a:r>
              <a:rPr lang="en-US" b="1" dirty="0" smtClean="0">
                <a:solidFill>
                  <a:srgbClr val="92D050"/>
                </a:solidFill>
              </a:rPr>
              <a:t> Syndrome</a:t>
            </a:r>
          </a:p>
        </p:txBody>
      </p:sp>
      <p:sp>
        <p:nvSpPr>
          <p:cNvPr id="3" name="Content Placeholder 2"/>
          <p:cNvSpPr>
            <a:spLocks noGrp="1"/>
          </p:cNvSpPr>
          <p:nvPr>
            <p:ph idx="1"/>
          </p:nvPr>
        </p:nvSpPr>
        <p:spPr>
          <a:xfrm>
            <a:off x="502920" y="1679448"/>
            <a:ext cx="8183880" cy="4187952"/>
          </a:xfrm>
        </p:spPr>
        <p:txBody>
          <a:bodyPr rtlCol="0">
            <a:normAutofit fontScale="85000" lnSpcReduction="10000"/>
          </a:bodyPr>
          <a:lstStyle/>
          <a:p>
            <a:pPr>
              <a:buNone/>
              <a:defRPr/>
            </a:pPr>
            <a:r>
              <a:rPr lang="en-US" dirty="0" smtClean="0">
                <a:hlinkClick r:id="rId2"/>
              </a:rPr>
              <a:t>http://www.youtube.com/watch?v=HMFNVHlRkqc</a:t>
            </a:r>
            <a:endParaRPr lang="en-US" dirty="0" smtClean="0"/>
          </a:p>
          <a:p>
            <a:pPr>
              <a:buNone/>
              <a:defRPr/>
            </a:pPr>
            <a:endParaRPr lang="en-US" dirty="0" smtClean="0"/>
          </a:p>
          <a:p>
            <a:pPr eaLnBrk="1" fontAlgn="auto" hangingPunct="1">
              <a:spcAft>
                <a:spcPts val="0"/>
              </a:spcAft>
              <a:buNone/>
              <a:defRPr/>
            </a:pPr>
            <a:r>
              <a:rPr lang="en-US" dirty="0" smtClean="0"/>
              <a:t>Has been described as an autistic continuum disorder and is characterized by:</a:t>
            </a:r>
          </a:p>
          <a:p>
            <a:pPr lvl="1" eaLnBrk="1" fontAlgn="auto" hangingPunct="1">
              <a:spcAft>
                <a:spcPts val="0"/>
              </a:spcAft>
              <a:buFont typeface="Arial" pitchFamily="34" charset="0"/>
              <a:buChar char="–"/>
              <a:defRPr/>
            </a:pPr>
            <a:r>
              <a:rPr lang="en-US" dirty="0" smtClean="0"/>
              <a:t>Motor clumsiness</a:t>
            </a:r>
          </a:p>
          <a:p>
            <a:pPr lvl="1" eaLnBrk="1" fontAlgn="auto" hangingPunct="1">
              <a:spcAft>
                <a:spcPts val="0"/>
              </a:spcAft>
              <a:buFont typeface="Arial" pitchFamily="34" charset="0"/>
              <a:buChar char="–"/>
              <a:defRPr/>
            </a:pPr>
            <a:r>
              <a:rPr lang="en-US" dirty="0" smtClean="0"/>
              <a:t>Abnormal language development</a:t>
            </a:r>
          </a:p>
          <a:p>
            <a:pPr lvl="1" eaLnBrk="1" fontAlgn="auto" hangingPunct="1">
              <a:spcAft>
                <a:spcPts val="0"/>
              </a:spcAft>
              <a:buFont typeface="Arial" pitchFamily="34" charset="0"/>
              <a:buChar char="–"/>
              <a:defRPr/>
            </a:pPr>
            <a:r>
              <a:rPr lang="en-US" dirty="0" smtClean="0"/>
              <a:t>Abnormal social development</a:t>
            </a:r>
          </a:p>
          <a:p>
            <a:pPr lvl="1" eaLnBrk="1" fontAlgn="auto" hangingPunct="1">
              <a:spcAft>
                <a:spcPts val="0"/>
              </a:spcAft>
              <a:buFont typeface="Arial" pitchFamily="34" charset="0"/>
              <a:buChar char="–"/>
              <a:defRPr/>
            </a:pPr>
            <a:r>
              <a:rPr lang="en-US" dirty="0" smtClean="0"/>
              <a:t>Presence of fixed interests</a:t>
            </a:r>
          </a:p>
          <a:p>
            <a:pPr lvl="1" eaLnBrk="1" fontAlgn="auto" hangingPunct="1">
              <a:spcAft>
                <a:spcPts val="0"/>
              </a:spcAft>
              <a:buFont typeface="Arial" pitchFamily="34" charset="0"/>
              <a:buChar char="–"/>
              <a:defRPr/>
            </a:pPr>
            <a:r>
              <a:rPr lang="en-US" dirty="0" smtClean="0"/>
              <a:t>Limited range of imaginative activities</a:t>
            </a:r>
          </a:p>
          <a:p>
            <a:pPr lvl="1" eaLnBrk="1" fontAlgn="auto" hangingPunct="1">
              <a:spcAft>
                <a:spcPts val="0"/>
              </a:spcAft>
              <a:buFont typeface="Arial" pitchFamily="34" charset="0"/>
              <a:buNone/>
              <a:defRPr/>
            </a:pPr>
            <a:endParaRPr lang="en-US" dirty="0" smtClean="0"/>
          </a:p>
          <a:p>
            <a:pPr lvl="1" eaLnBrk="1" fontAlgn="auto" hangingPunct="1">
              <a:spcAft>
                <a:spcPts val="0"/>
              </a:spcAft>
              <a:buFont typeface="Arial" pitchFamily="34" charset="0"/>
              <a:buNone/>
              <a:defRPr/>
            </a:pPr>
            <a:endParaRPr lang="en-US" sz="1600" dirty="0" smtClean="0"/>
          </a:p>
          <a:p>
            <a:pPr lvl="1" eaLnBrk="1" fontAlgn="auto" hangingPunct="1">
              <a:spcAft>
                <a:spcPts val="0"/>
              </a:spcAft>
              <a:buFont typeface="Arial" pitchFamily="34" charset="0"/>
              <a:buNone/>
              <a:defRPr/>
            </a:pPr>
            <a:endParaRPr lang="en-US" sz="1600" dirty="0" smtClean="0"/>
          </a:p>
          <a:p>
            <a:pPr lvl="1" eaLnBrk="1" fontAlgn="auto" hangingPunct="1">
              <a:spcAft>
                <a:spcPts val="0"/>
              </a:spcAft>
              <a:buFont typeface="Arial" pitchFamily="34" charset="0"/>
              <a:buNone/>
              <a:defRPr/>
            </a:pPr>
            <a:r>
              <a:rPr lang="en-US" sz="1600" dirty="0" smtClean="0"/>
              <a:t>(</a:t>
            </a:r>
            <a:r>
              <a:rPr lang="en-US" sz="1600" dirty="0" err="1" smtClean="0"/>
              <a:t>Ghaziuddin</a:t>
            </a:r>
            <a:r>
              <a:rPr lang="en-US" sz="1600" dirty="0" smtClean="0"/>
              <a:t> &amp; Gerstein, 1996; </a:t>
            </a:r>
            <a:r>
              <a:rPr lang="en-US" sz="1600" dirty="0" err="1" smtClean="0"/>
              <a:t>Howlin</a:t>
            </a:r>
            <a:r>
              <a:rPr lang="en-US" sz="1600" dirty="0" smtClean="0"/>
              <a:t>, 1993; Wing, 1991)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2000"/>
                                        <p:tgtEl>
                                          <p:spTgt spid="3">
                                            <p:txEl>
                                              <p:pRg st="3" end="3"/>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fade">
                                      <p:cBhvr>
                                        <p:cTn id="11" dur="2000"/>
                                        <p:tgtEl>
                                          <p:spTgt spid="3">
                                            <p:txEl>
                                              <p:pRg st="4" end="4"/>
                                            </p:tx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2000"/>
                                        <p:tgtEl>
                                          <p:spTgt spid="3">
                                            <p:txEl>
                                              <p:pRg st="5" end="5"/>
                                            </p:txEl>
                                          </p:spTgt>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2000"/>
                                        <p:tgtEl>
                                          <p:spTgt spid="3">
                                            <p:txEl>
                                              <p:pRg st="6" end="6"/>
                                            </p:txEl>
                                          </p:spTgt>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fade">
                                      <p:cBhvr>
                                        <p:cTn id="23" dur="2000"/>
                                        <p:tgtEl>
                                          <p:spTgt spid="3">
                                            <p:txEl>
                                              <p:pRg st="7" end="7"/>
                                            </p:txEl>
                                          </p:spTgt>
                                        </p:tgtEl>
                                      </p:cBhvr>
                                    </p:animEffect>
                                  </p:childTnLst>
                                </p:cTn>
                              </p:par>
                            </p:childTnLst>
                          </p:cTn>
                        </p:par>
                        <p:par>
                          <p:cTn id="24" fill="hold">
                            <p:stCondLst>
                              <p:cond delay="10000"/>
                            </p:stCondLst>
                            <p:childTnLst>
                              <p:par>
                                <p:cTn id="25" presetID="10" presetClass="entr" presetSubtype="0" fill="hold" nodeType="after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animEffect transition="in" filter="fade">
                                      <p:cBhvr>
                                        <p:cTn id="27"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609600"/>
            <a:ext cx="8183880" cy="1051560"/>
          </a:xfrm>
        </p:spPr>
        <p:txBody>
          <a:bodyPr/>
          <a:lstStyle/>
          <a:p>
            <a:pPr eaLnBrk="1" hangingPunct="1"/>
            <a:r>
              <a:rPr lang="en-US" b="1" dirty="0" smtClean="0">
                <a:solidFill>
                  <a:srgbClr val="92D050"/>
                </a:solidFill>
              </a:rPr>
              <a:t>Prevalence</a:t>
            </a:r>
          </a:p>
        </p:txBody>
      </p:sp>
      <p:sp>
        <p:nvSpPr>
          <p:cNvPr id="21507" name="Content Placeholder 2"/>
          <p:cNvSpPr>
            <a:spLocks noGrp="1"/>
          </p:cNvSpPr>
          <p:nvPr>
            <p:ph idx="1"/>
          </p:nvPr>
        </p:nvSpPr>
        <p:spPr>
          <a:xfrm>
            <a:off x="502920" y="1755648"/>
            <a:ext cx="8183880" cy="4187952"/>
          </a:xfrm>
        </p:spPr>
        <p:txBody>
          <a:bodyPr/>
          <a:lstStyle/>
          <a:p>
            <a:pPr eaLnBrk="1" hangingPunct="1"/>
            <a:r>
              <a:rPr lang="en-US" dirty="0" smtClean="0"/>
              <a:t>Autism occurs in approx. 4 out of every 10,000 children</a:t>
            </a:r>
          </a:p>
          <a:p>
            <a:pPr eaLnBrk="1" hangingPunct="1">
              <a:buFont typeface="Arial" charset="0"/>
              <a:buNone/>
            </a:pPr>
            <a:endParaRPr lang="en-US" dirty="0" smtClean="0"/>
          </a:p>
          <a:p>
            <a:pPr eaLnBrk="1" hangingPunct="1"/>
            <a:r>
              <a:rPr lang="en-US" dirty="0" err="1" smtClean="0"/>
              <a:t>Asperger’s</a:t>
            </a:r>
            <a:r>
              <a:rPr lang="en-US" dirty="0" smtClean="0"/>
              <a:t> ranges as high as 20-25 per 10,000</a:t>
            </a:r>
          </a:p>
          <a:p>
            <a:pPr lvl="1" eaLnBrk="1" hangingPunct="1"/>
            <a:r>
              <a:rPr lang="en-US" dirty="0" smtClean="0"/>
              <a:t>Considerably more common in boys than girls</a:t>
            </a:r>
          </a:p>
          <a:p>
            <a:pPr lvl="1" eaLnBrk="1" hangingPunct="1"/>
            <a:r>
              <a:rPr lang="en-US" dirty="0" smtClean="0"/>
              <a:t>Display abnormal communication, social idiosyncrasies and oddities throughout their lives </a:t>
            </a:r>
            <a:r>
              <a:rPr lang="en-US" sz="1400" dirty="0" smtClean="0"/>
              <a:t>(Goble, 1995)</a:t>
            </a:r>
          </a:p>
          <a:p>
            <a:pPr eaLnBrk="1" hangingPunct="1">
              <a:buFont typeface="Arial" charset="0"/>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fade">
                                      <p:cBhvr>
                                        <p:cTn id="7" dur="1000"/>
                                        <p:tgtEl>
                                          <p:spTgt spid="215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fade">
                                      <p:cBhvr>
                                        <p:cTn id="12" dur="1000"/>
                                        <p:tgtEl>
                                          <p:spTgt spid="215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507">
                                            <p:txEl>
                                              <p:pRg st="3" end="3"/>
                                            </p:txEl>
                                          </p:spTgt>
                                        </p:tgtEl>
                                        <p:attrNameLst>
                                          <p:attrName>style.visibility</p:attrName>
                                        </p:attrNameLst>
                                      </p:cBhvr>
                                      <p:to>
                                        <p:strVal val="visible"/>
                                      </p:to>
                                    </p:set>
                                    <p:animEffect transition="in" filter="fade">
                                      <p:cBhvr>
                                        <p:cTn id="17" dur="1000"/>
                                        <p:tgtEl>
                                          <p:spTgt spid="2150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507">
                                            <p:txEl>
                                              <p:pRg st="4" end="4"/>
                                            </p:txEl>
                                          </p:spTgt>
                                        </p:tgtEl>
                                        <p:attrNameLst>
                                          <p:attrName>style.visibility</p:attrName>
                                        </p:attrNameLst>
                                      </p:cBhvr>
                                      <p:to>
                                        <p:strVal val="visible"/>
                                      </p:to>
                                    </p:set>
                                    <p:animEffect transition="in" filter="fade">
                                      <p:cBhvr>
                                        <p:cTn id="22" dur="1000"/>
                                        <p:tgtEl>
                                          <p:spTgt spid="215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183880" cy="1051560"/>
          </a:xfrm>
        </p:spPr>
        <p:txBody>
          <a:bodyPr>
            <a:normAutofit fontScale="90000"/>
          </a:bodyPr>
          <a:lstStyle/>
          <a:p>
            <a:r>
              <a:rPr lang="en-US" dirty="0" smtClean="0"/>
              <a:t>Social skills </a:t>
            </a:r>
            <a:br>
              <a:rPr lang="en-US" dirty="0" smtClean="0"/>
            </a:br>
            <a:endParaRPr lang="en-US" dirty="0"/>
          </a:p>
        </p:txBody>
      </p:sp>
      <p:sp>
        <p:nvSpPr>
          <p:cNvPr id="3" name="Content Placeholder 2"/>
          <p:cNvSpPr>
            <a:spLocks noGrp="1"/>
          </p:cNvSpPr>
          <p:nvPr>
            <p:ph idx="1"/>
          </p:nvPr>
        </p:nvSpPr>
        <p:spPr>
          <a:xfrm>
            <a:off x="502920" y="1450848"/>
            <a:ext cx="8183880" cy="4568952"/>
          </a:xfrm>
        </p:spPr>
        <p:txBody>
          <a:bodyPr>
            <a:normAutofit fontScale="92500" lnSpcReduction="20000"/>
          </a:bodyPr>
          <a:lstStyle/>
          <a:p>
            <a:r>
              <a:rPr lang="en-US" dirty="0" smtClean="0"/>
              <a:t>Fails to respond to his or her name</a:t>
            </a:r>
          </a:p>
          <a:p>
            <a:endParaRPr lang="en-US" dirty="0" smtClean="0"/>
          </a:p>
          <a:p>
            <a:r>
              <a:rPr lang="en-US" dirty="0" smtClean="0"/>
              <a:t>Has poor eye contact</a:t>
            </a:r>
          </a:p>
          <a:p>
            <a:endParaRPr lang="en-US" dirty="0" smtClean="0"/>
          </a:p>
          <a:p>
            <a:r>
              <a:rPr lang="en-US" dirty="0" smtClean="0"/>
              <a:t>Appears not to hear you at times</a:t>
            </a:r>
          </a:p>
          <a:p>
            <a:endParaRPr lang="en-US" dirty="0" smtClean="0"/>
          </a:p>
          <a:p>
            <a:r>
              <a:rPr lang="en-US" dirty="0" smtClean="0"/>
              <a:t>Resists cuddling and holding</a:t>
            </a:r>
          </a:p>
          <a:p>
            <a:endParaRPr lang="en-US" dirty="0" smtClean="0"/>
          </a:p>
          <a:p>
            <a:r>
              <a:rPr lang="en-US" dirty="0" smtClean="0"/>
              <a:t>Appears unaware of others' feelings</a:t>
            </a:r>
          </a:p>
          <a:p>
            <a:endParaRPr lang="en-US" dirty="0" smtClean="0"/>
          </a:p>
          <a:p>
            <a:r>
              <a:rPr lang="en-US" dirty="0" smtClean="0"/>
              <a:t>Seems to prefer playing alone — retreats into his or her "own world"</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4800"/>
            <a:ext cx="8183880" cy="1051560"/>
          </a:xfrm>
        </p:spPr>
        <p:txBody>
          <a:bodyPr/>
          <a:lstStyle/>
          <a:p>
            <a:pPr eaLnBrk="1" hangingPunct="1"/>
            <a:r>
              <a:rPr lang="en-US" b="1" dirty="0" smtClean="0">
                <a:solidFill>
                  <a:srgbClr val="92D050"/>
                </a:solidFill>
              </a:rPr>
              <a:t>Challenges</a:t>
            </a:r>
          </a:p>
        </p:txBody>
      </p:sp>
      <p:sp>
        <p:nvSpPr>
          <p:cNvPr id="3" name="Content Placeholder 2"/>
          <p:cNvSpPr>
            <a:spLocks noGrp="1"/>
          </p:cNvSpPr>
          <p:nvPr>
            <p:ph idx="1"/>
          </p:nvPr>
        </p:nvSpPr>
        <p:spPr>
          <a:xfrm>
            <a:off x="502920" y="1450848"/>
            <a:ext cx="8183880" cy="4187952"/>
          </a:xfrm>
        </p:spPr>
        <p:txBody>
          <a:bodyPr rtlCol="0">
            <a:normAutofit fontScale="92500" lnSpcReduction="10000"/>
          </a:bodyPr>
          <a:lstStyle/>
          <a:p>
            <a:pPr eaLnBrk="1" fontAlgn="auto" hangingPunct="1">
              <a:spcAft>
                <a:spcPts val="0"/>
              </a:spcAft>
              <a:buNone/>
              <a:defRPr/>
            </a:pPr>
            <a:r>
              <a:rPr lang="en-US" b="1" i="1" dirty="0" smtClean="0"/>
              <a:t>Communication:</a:t>
            </a:r>
          </a:p>
          <a:p>
            <a:pPr lvl="1" eaLnBrk="1" fontAlgn="auto" hangingPunct="1">
              <a:spcAft>
                <a:spcPts val="0"/>
              </a:spcAft>
              <a:buFont typeface="Arial" pitchFamily="34" charset="0"/>
              <a:buChar char="–"/>
              <a:defRPr/>
            </a:pPr>
            <a:r>
              <a:rPr lang="en-US" dirty="0" smtClean="0"/>
              <a:t>May have high verbal intelligence</a:t>
            </a:r>
          </a:p>
          <a:p>
            <a:pPr lvl="1" eaLnBrk="1" fontAlgn="auto" hangingPunct="1">
              <a:spcAft>
                <a:spcPts val="0"/>
              </a:spcAft>
              <a:buFont typeface="Arial" pitchFamily="34" charset="0"/>
              <a:buChar char="–"/>
              <a:defRPr/>
            </a:pPr>
            <a:r>
              <a:rPr lang="en-US" dirty="0" smtClean="0"/>
              <a:t>Abnormal communication is usually evident</a:t>
            </a:r>
          </a:p>
          <a:p>
            <a:pPr lvl="1" eaLnBrk="1" fontAlgn="auto" hangingPunct="1">
              <a:spcAft>
                <a:spcPts val="0"/>
              </a:spcAft>
              <a:buFont typeface="Arial" pitchFamily="34" charset="0"/>
              <a:buChar char="–"/>
              <a:defRPr/>
            </a:pPr>
            <a:r>
              <a:rPr lang="en-US" dirty="0" smtClean="0"/>
              <a:t>Lack of spontaneous and reciprocal conversation</a:t>
            </a:r>
          </a:p>
          <a:p>
            <a:pPr lvl="1" eaLnBrk="1" fontAlgn="auto" hangingPunct="1">
              <a:spcAft>
                <a:spcPts val="0"/>
              </a:spcAft>
              <a:buFont typeface="Arial" pitchFamily="34" charset="0"/>
              <a:buChar char="–"/>
              <a:defRPr/>
            </a:pPr>
            <a:r>
              <a:rPr lang="en-US" dirty="0" smtClean="0"/>
              <a:t>Overuse of stereotyped phrases</a:t>
            </a:r>
          </a:p>
          <a:p>
            <a:pPr lvl="1" eaLnBrk="1" fontAlgn="auto" hangingPunct="1">
              <a:spcAft>
                <a:spcPts val="0"/>
              </a:spcAft>
              <a:buFont typeface="Arial" pitchFamily="34" charset="0"/>
              <a:buChar char="–"/>
              <a:defRPr/>
            </a:pPr>
            <a:r>
              <a:rPr lang="en-US" dirty="0" smtClean="0"/>
              <a:t>Little descriptive language</a:t>
            </a:r>
          </a:p>
          <a:p>
            <a:pPr lvl="1" eaLnBrk="1" fontAlgn="auto" hangingPunct="1">
              <a:spcAft>
                <a:spcPts val="0"/>
              </a:spcAft>
              <a:buFont typeface="Arial" pitchFamily="34" charset="0"/>
              <a:buChar char="–"/>
              <a:defRPr/>
            </a:pPr>
            <a:r>
              <a:rPr lang="en-US" dirty="0" smtClean="0"/>
              <a:t>Imitation and echoing of words</a:t>
            </a:r>
          </a:p>
          <a:p>
            <a:pPr lvl="1" eaLnBrk="1" fontAlgn="auto" hangingPunct="1">
              <a:spcAft>
                <a:spcPts val="0"/>
              </a:spcAft>
              <a:buFont typeface="Arial" pitchFamily="34" charset="0"/>
              <a:buChar char="–"/>
              <a:defRPr/>
            </a:pPr>
            <a:r>
              <a:rPr lang="en-US" dirty="0" smtClean="0"/>
              <a:t>Impaired imagination</a:t>
            </a:r>
          </a:p>
          <a:p>
            <a:pPr lvl="1" eaLnBrk="1" fontAlgn="auto" hangingPunct="1">
              <a:spcAft>
                <a:spcPts val="0"/>
              </a:spcAft>
              <a:buFont typeface="Arial" pitchFamily="34" charset="0"/>
              <a:buChar char="–"/>
              <a:defRPr/>
            </a:pPr>
            <a:r>
              <a:rPr lang="en-US" dirty="0" smtClean="0"/>
              <a:t>General lack of understanding of meaning of language and function of communication</a:t>
            </a:r>
          </a:p>
          <a:p>
            <a:pPr lvl="1" eaLnBrk="1" fontAlgn="auto" hangingPunct="1">
              <a:spcAft>
                <a:spcPts val="0"/>
              </a:spcAft>
              <a:buFont typeface="Arial" pitchFamily="34" charset="0"/>
              <a:buChar char="–"/>
              <a:defRPr/>
            </a:pPr>
            <a:r>
              <a:rPr lang="en-US" dirty="0" smtClean="0"/>
              <a:t>Inappropriate communication may include too much information or the use of socially inappropriate style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1000"/>
                                        <p:tgtEl>
                                          <p:spTgt spid="3">
                                            <p:txEl>
                                              <p:pRg st="5" end="5"/>
                                            </p:txEl>
                                          </p:spTgt>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1000"/>
                                        <p:tgtEl>
                                          <p:spTgt spid="3">
                                            <p:txEl>
                                              <p:pRg st="7" end="7"/>
                                            </p:txEl>
                                          </p:spTgt>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fade">
                                      <p:cBhvr>
                                        <p:cTn id="39"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502920" y="1298448"/>
            <a:ext cx="8183880" cy="4187952"/>
          </a:xfrm>
        </p:spPr>
        <p:txBody>
          <a:bodyPr>
            <a:normAutofit fontScale="92500" lnSpcReduction="10000"/>
          </a:bodyPr>
          <a:lstStyle/>
          <a:p>
            <a:pPr eaLnBrk="1" hangingPunct="1">
              <a:buNone/>
            </a:pPr>
            <a:r>
              <a:rPr lang="en-US" b="1" i="1" dirty="0" smtClean="0">
                <a:solidFill>
                  <a:srgbClr val="92D050"/>
                </a:solidFill>
              </a:rPr>
              <a:t>Motor clumsiness </a:t>
            </a:r>
            <a:r>
              <a:rPr lang="en-US" dirty="0" smtClean="0"/>
              <a:t>– physically awkward and display a lack of coordination (handwriting difficulties, tip toe walking, etc)</a:t>
            </a:r>
          </a:p>
          <a:p>
            <a:pPr eaLnBrk="1" hangingPunct="1">
              <a:buNone/>
            </a:pPr>
            <a:endParaRPr lang="en-US" dirty="0" smtClean="0"/>
          </a:p>
          <a:p>
            <a:pPr eaLnBrk="1" hangingPunct="1">
              <a:buNone/>
            </a:pPr>
            <a:r>
              <a:rPr lang="en-US" b="1" i="1" dirty="0" smtClean="0">
                <a:solidFill>
                  <a:srgbClr val="92D050"/>
                </a:solidFill>
              </a:rPr>
              <a:t>Obsessions</a:t>
            </a:r>
            <a:r>
              <a:rPr lang="en-US" dirty="0" smtClean="0">
                <a:solidFill>
                  <a:srgbClr val="92D050"/>
                </a:solidFill>
              </a:rPr>
              <a:t> </a:t>
            </a:r>
            <a:r>
              <a:rPr lang="en-US" dirty="0" smtClean="0"/>
              <a:t>– in contrast to Autism where the obsession is often focused on objects, individuals with </a:t>
            </a:r>
            <a:r>
              <a:rPr lang="en-US" dirty="0" err="1" smtClean="0"/>
              <a:t>Asperger’s</a:t>
            </a:r>
            <a:r>
              <a:rPr lang="en-US" dirty="0" smtClean="0"/>
              <a:t> appear to obsess about specific information areas such as math or science. </a:t>
            </a:r>
          </a:p>
          <a:p>
            <a:pPr lvl="1" eaLnBrk="1" hangingPunct="1"/>
            <a:r>
              <a:rPr lang="en-US" dirty="0" smtClean="0"/>
              <a:t>Special interests may extend into adulthood and can form the basis of a successful career</a:t>
            </a:r>
          </a:p>
          <a:p>
            <a:pPr eaLnBrk="1" hangingPunct="1"/>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688848"/>
            <a:ext cx="8183880" cy="4187952"/>
          </a:xfrm>
        </p:spPr>
        <p:txBody>
          <a:bodyPr rtlCol="0">
            <a:normAutofit fontScale="85000" lnSpcReduction="10000"/>
          </a:bodyPr>
          <a:lstStyle/>
          <a:p>
            <a:pPr eaLnBrk="1" fontAlgn="auto" hangingPunct="1">
              <a:spcAft>
                <a:spcPts val="0"/>
              </a:spcAft>
              <a:buNone/>
              <a:defRPr/>
            </a:pPr>
            <a:r>
              <a:rPr lang="en-US" b="1" i="1" dirty="0" smtClean="0">
                <a:solidFill>
                  <a:srgbClr val="92D050"/>
                </a:solidFill>
              </a:rPr>
              <a:t>Attention</a:t>
            </a:r>
            <a:r>
              <a:rPr lang="en-US" dirty="0" smtClean="0">
                <a:solidFill>
                  <a:srgbClr val="92D050"/>
                </a:solidFill>
              </a:rPr>
              <a:t> :</a:t>
            </a:r>
          </a:p>
          <a:p>
            <a:pPr eaLnBrk="1" fontAlgn="auto" hangingPunct="1">
              <a:spcAft>
                <a:spcPts val="0"/>
              </a:spcAft>
              <a:buNone/>
              <a:defRPr/>
            </a:pPr>
            <a:endParaRPr lang="en-US" dirty="0" smtClean="0">
              <a:solidFill>
                <a:srgbClr val="92D050"/>
              </a:solidFill>
            </a:endParaRPr>
          </a:p>
          <a:p>
            <a:pPr lvl="1" eaLnBrk="1" fontAlgn="auto" hangingPunct="1">
              <a:spcAft>
                <a:spcPts val="0"/>
              </a:spcAft>
              <a:buFont typeface="Arial" pitchFamily="34" charset="0"/>
              <a:buChar char="–"/>
              <a:defRPr/>
            </a:pPr>
            <a:r>
              <a:rPr lang="en-US" dirty="0" smtClean="0"/>
              <a:t>Difficulty focusing on significant cues in the environment</a:t>
            </a:r>
          </a:p>
          <a:p>
            <a:pPr lvl="1" eaLnBrk="1" fontAlgn="auto" hangingPunct="1">
              <a:spcAft>
                <a:spcPts val="0"/>
              </a:spcAft>
              <a:buFont typeface="Arial" pitchFamily="34" charset="0"/>
              <a:buChar char="–"/>
              <a:defRPr/>
            </a:pPr>
            <a:r>
              <a:rPr lang="en-US" dirty="0" smtClean="0"/>
              <a:t>Difficulty screening out irrelevant stimuli</a:t>
            </a:r>
          </a:p>
          <a:p>
            <a:pPr lvl="1" eaLnBrk="1" fontAlgn="auto" hangingPunct="1">
              <a:spcAft>
                <a:spcPts val="0"/>
              </a:spcAft>
              <a:buFont typeface="Arial" pitchFamily="34" charset="0"/>
              <a:buChar char="–"/>
              <a:defRPr/>
            </a:pPr>
            <a:r>
              <a:rPr lang="en-US" dirty="0" smtClean="0"/>
              <a:t>Difficulty switching attention while maintaining self-control</a:t>
            </a:r>
          </a:p>
          <a:p>
            <a:pPr lvl="1" eaLnBrk="1" fontAlgn="auto" hangingPunct="1">
              <a:spcAft>
                <a:spcPts val="0"/>
              </a:spcAft>
              <a:buFont typeface="Arial" pitchFamily="34" charset="0"/>
              <a:buChar char="–"/>
              <a:defRPr/>
            </a:pPr>
            <a:r>
              <a:rPr lang="en-US" dirty="0" smtClean="0"/>
              <a:t>May appear to be distracted by every stimulus or overly absorbed in one particular activity to the exclusion of all else</a:t>
            </a:r>
          </a:p>
          <a:p>
            <a:pPr lvl="1" eaLnBrk="1" fontAlgn="auto" hangingPunct="1">
              <a:spcAft>
                <a:spcPts val="0"/>
              </a:spcAft>
              <a:buFont typeface="Arial" pitchFamily="34" charset="0"/>
              <a:buChar char="–"/>
              <a:defRPr/>
            </a:pPr>
            <a:r>
              <a:rPr lang="en-US" dirty="0" smtClean="0"/>
              <a:t>May experience hypersensitivity to noise, touch, taste, and smell making it difficult for them to cope in a classroom or on playground without support, understanding, and flexible curriculum arrangements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fade">
                                      <p:cBhvr>
                                        <p:cTn id="11" dur="2000"/>
                                        <p:tgtEl>
                                          <p:spTgt spid="3">
                                            <p:txEl>
                                              <p:pRg st="3" end="3"/>
                                            </p:tx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2000"/>
                                        <p:tgtEl>
                                          <p:spTgt spid="3">
                                            <p:txEl>
                                              <p:pRg st="4" end="4"/>
                                            </p:txEl>
                                          </p:spTgt>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2000"/>
                                        <p:tgtEl>
                                          <p:spTgt spid="3">
                                            <p:txEl>
                                              <p:pRg st="5" end="5"/>
                                            </p:txEl>
                                          </p:spTgt>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1146048"/>
            <a:ext cx="8183880" cy="4187952"/>
          </a:xfrm>
        </p:spPr>
        <p:txBody>
          <a:bodyPr rtlCol="0">
            <a:normAutofit fontScale="92500"/>
          </a:bodyPr>
          <a:lstStyle/>
          <a:p>
            <a:pPr eaLnBrk="1" fontAlgn="auto" hangingPunct="1">
              <a:spcAft>
                <a:spcPts val="0"/>
              </a:spcAft>
              <a:buNone/>
              <a:defRPr/>
            </a:pPr>
            <a:r>
              <a:rPr lang="en-US" b="1" i="1" dirty="0" smtClean="0">
                <a:solidFill>
                  <a:srgbClr val="92D050"/>
                </a:solidFill>
              </a:rPr>
              <a:t>Social Skills:</a:t>
            </a:r>
          </a:p>
          <a:p>
            <a:pPr lvl="1" eaLnBrk="1" fontAlgn="auto" hangingPunct="1">
              <a:spcAft>
                <a:spcPts val="0"/>
              </a:spcAft>
              <a:buFont typeface="Arial" pitchFamily="34" charset="0"/>
              <a:buChar char="–"/>
              <a:defRPr/>
            </a:pPr>
            <a:r>
              <a:rPr lang="en-US" dirty="0" smtClean="0"/>
              <a:t>Difficulty interpreting subtle social cues, particularly non-verbal body language</a:t>
            </a:r>
          </a:p>
          <a:p>
            <a:pPr lvl="1" eaLnBrk="1" fontAlgn="auto" hangingPunct="1">
              <a:spcAft>
                <a:spcPts val="0"/>
              </a:spcAft>
              <a:buFont typeface="Arial" pitchFamily="34" charset="0"/>
              <a:buChar char="–"/>
              <a:defRPr/>
            </a:pPr>
            <a:r>
              <a:rPr lang="en-US" dirty="0" smtClean="0"/>
              <a:t>May not recognize that another is bored or in a hurry</a:t>
            </a:r>
          </a:p>
          <a:p>
            <a:pPr lvl="1" eaLnBrk="1" fontAlgn="auto" hangingPunct="1">
              <a:spcAft>
                <a:spcPts val="0"/>
              </a:spcAft>
              <a:buFont typeface="Arial" pitchFamily="34" charset="0"/>
              <a:buChar char="–"/>
              <a:defRPr/>
            </a:pPr>
            <a:r>
              <a:rPr lang="en-US" dirty="0" smtClean="0"/>
              <a:t>Often use smiles, greetings, eye contact and social distance inappropriately</a:t>
            </a:r>
          </a:p>
          <a:p>
            <a:pPr lvl="1" eaLnBrk="1" fontAlgn="auto" hangingPunct="1">
              <a:spcAft>
                <a:spcPts val="0"/>
              </a:spcAft>
              <a:buFont typeface="Arial" pitchFamily="34" charset="0"/>
              <a:buChar char="–"/>
              <a:defRPr/>
            </a:pPr>
            <a:r>
              <a:rPr lang="en-US" dirty="0" smtClean="0"/>
              <a:t>They may be naïve and vulnerable (bullying and peer pressure)</a:t>
            </a:r>
          </a:p>
          <a:p>
            <a:pPr lvl="1" eaLnBrk="1" fontAlgn="auto" hangingPunct="1">
              <a:spcAft>
                <a:spcPts val="0"/>
              </a:spcAft>
              <a:buFont typeface="Arial" pitchFamily="34" charset="0"/>
              <a:buChar char="–"/>
              <a:defRPr/>
            </a:pPr>
            <a:r>
              <a:rPr lang="en-US" dirty="0" smtClean="0"/>
              <a:t>Become increasingly frustrated during teen years which may cause physical aggression or withdrawal</a:t>
            </a:r>
          </a:p>
          <a:p>
            <a:pPr lvl="1" eaLnBrk="1" fontAlgn="auto" hangingPunct="1">
              <a:spcAft>
                <a:spcPts val="0"/>
              </a:spcAft>
              <a:buFont typeface="Arial" pitchFamily="34" charset="0"/>
              <a:buNone/>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2000"/>
                                        <p:tgtEl>
                                          <p:spTgt spid="3">
                                            <p:txEl>
                                              <p:pRg st="2" end="2"/>
                                            </p:tx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2000"/>
                                        <p:tgtEl>
                                          <p:spTgt spid="3">
                                            <p:txEl>
                                              <p:pRg st="4" end="4"/>
                                            </p:txEl>
                                          </p:spTgt>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Title 1"/>
          <p:cNvSpPr>
            <a:spLocks noGrp="1"/>
          </p:cNvSpPr>
          <p:nvPr>
            <p:ph type="title"/>
          </p:nvPr>
        </p:nvSpPr>
        <p:spPr>
          <a:xfrm>
            <a:off x="381000" y="533400"/>
            <a:ext cx="8183880" cy="1051560"/>
          </a:xfrm>
        </p:spPr>
        <p:txBody>
          <a:bodyPr/>
          <a:lstStyle/>
          <a:p>
            <a:pPr eaLnBrk="1" hangingPunct="1"/>
            <a:r>
              <a:rPr lang="en-US" b="1" i="1" dirty="0" smtClean="0">
                <a:solidFill>
                  <a:srgbClr val="92D050"/>
                </a:solidFill>
              </a:rPr>
              <a:t>Challenges for Teachers</a:t>
            </a:r>
          </a:p>
        </p:txBody>
      </p:sp>
      <p:sp>
        <p:nvSpPr>
          <p:cNvPr id="28675" name="Content Placeholder 2"/>
          <p:cNvSpPr>
            <a:spLocks noGrp="1"/>
          </p:cNvSpPr>
          <p:nvPr>
            <p:ph idx="1"/>
          </p:nvPr>
        </p:nvSpPr>
        <p:spPr>
          <a:xfrm>
            <a:off x="502920" y="1755648"/>
            <a:ext cx="8183880" cy="4187952"/>
          </a:xfrm>
        </p:spPr>
        <p:txBody>
          <a:bodyPr/>
          <a:lstStyle/>
          <a:p>
            <a:pPr eaLnBrk="1" hangingPunct="1"/>
            <a:r>
              <a:rPr lang="en-US" dirty="0" smtClean="0"/>
              <a:t>Need for a structured program:</a:t>
            </a:r>
          </a:p>
          <a:p>
            <a:pPr lvl="1" eaLnBrk="1" hangingPunct="1"/>
            <a:r>
              <a:rPr lang="en-US" dirty="0" smtClean="0"/>
              <a:t>Benefit from highly structured environment (orderly and routine oriented)</a:t>
            </a:r>
          </a:p>
          <a:p>
            <a:pPr lvl="1" eaLnBrk="1" hangingPunct="1"/>
            <a:r>
              <a:rPr lang="en-US" dirty="0" smtClean="0"/>
              <a:t>Teach academic skills as well as self-control, self-discipline, and appropriate social interaction skills</a:t>
            </a:r>
          </a:p>
          <a:p>
            <a:pPr lvl="1" eaLnBrk="1" hangingPunct="1"/>
            <a:r>
              <a:rPr lang="en-US" dirty="0" smtClean="0"/>
              <a:t>An effective program needs to recognize students’ strengths and provide opportunities for them to achieve in their areas of interest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Content Placeholder 2"/>
          <p:cNvSpPr>
            <a:spLocks noGrp="1"/>
          </p:cNvSpPr>
          <p:nvPr>
            <p:ph idx="1"/>
          </p:nvPr>
        </p:nvSpPr>
        <p:spPr/>
        <p:txBody>
          <a:bodyPr/>
          <a:lstStyle/>
          <a:p>
            <a:pPr eaLnBrk="1" hangingPunct="1">
              <a:buNone/>
            </a:pPr>
            <a:r>
              <a:rPr lang="en-US" b="1" i="1" dirty="0" smtClean="0">
                <a:solidFill>
                  <a:srgbClr val="92D050"/>
                </a:solidFill>
              </a:rPr>
              <a:t>Behavior Management</a:t>
            </a:r>
            <a:r>
              <a:rPr lang="en-US" dirty="0" smtClean="0"/>
              <a:t>:</a:t>
            </a:r>
          </a:p>
          <a:p>
            <a:pPr lvl="1" eaLnBrk="1" hangingPunct="1"/>
            <a:r>
              <a:rPr lang="en-US" dirty="0" smtClean="0"/>
              <a:t>Rarely disruptive without reason</a:t>
            </a:r>
          </a:p>
          <a:p>
            <a:pPr lvl="1" eaLnBrk="1" hangingPunct="1"/>
            <a:r>
              <a:rPr lang="en-US" dirty="0" smtClean="0"/>
              <a:t>Likely to disrupt class due to lack of ability to focus, confusion, literal interpretation of instructions, inability to read social rules and cues, and hypersensitivity</a:t>
            </a:r>
          </a:p>
          <a:p>
            <a:pPr lvl="1" eaLnBrk="1" hangingPunct="1"/>
            <a:r>
              <a:rPr lang="en-US" dirty="0" smtClean="0"/>
              <a:t>Frustration and stress may be caused by over stimulation, and unpredictable changes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buNone/>
              <a:defRPr/>
            </a:pPr>
            <a:r>
              <a:rPr lang="en-US" b="1" i="1" dirty="0" smtClean="0">
                <a:solidFill>
                  <a:srgbClr val="92D050"/>
                </a:solidFill>
              </a:rPr>
              <a:t>Interventions</a:t>
            </a:r>
            <a:r>
              <a:rPr lang="en-US" dirty="0" smtClean="0"/>
              <a:t>:</a:t>
            </a:r>
          </a:p>
          <a:p>
            <a:pPr lvl="1" eaLnBrk="1" fontAlgn="auto" hangingPunct="1">
              <a:spcAft>
                <a:spcPts val="0"/>
              </a:spcAft>
              <a:buFont typeface="Arial" pitchFamily="34" charset="0"/>
              <a:buChar char="–"/>
              <a:defRPr/>
            </a:pPr>
            <a:r>
              <a:rPr lang="en-US" dirty="0" smtClean="0"/>
              <a:t>Self-calming strategies can reduce anxiety</a:t>
            </a:r>
          </a:p>
          <a:p>
            <a:pPr lvl="1" eaLnBrk="1" fontAlgn="auto" hangingPunct="1">
              <a:spcAft>
                <a:spcPts val="0"/>
              </a:spcAft>
              <a:buFont typeface="Arial" pitchFamily="34" charset="0"/>
              <a:buChar char="–"/>
              <a:defRPr/>
            </a:pPr>
            <a:r>
              <a:rPr lang="en-US" dirty="0" smtClean="0"/>
              <a:t>Creation of list of appropriate and inappropriate behavior – the student puts a tick or a cross after descriptions of behavior he/she considers to be good or bad – encourages students to identify their own problem areas rather than being told by others what is appropriate and inappropriate</a:t>
            </a:r>
          </a:p>
          <a:p>
            <a:pPr lvl="1" eaLnBrk="1" fontAlgn="auto" hangingPunct="1">
              <a:spcAft>
                <a:spcPts val="0"/>
              </a:spcAft>
              <a:buFont typeface="Arial" pitchFamily="34" charset="0"/>
              <a:buChar char="–"/>
              <a:defRPr/>
            </a:pPr>
            <a:r>
              <a:rPr lang="en-US" dirty="0" smtClean="0"/>
              <a:t>Later students can be asked to think about, talk about, and write down why he/she behaved in certain ways in certain circumstances and to consider the effects the behavior has on teachers, students, and his/her learning</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Title 1"/>
          <p:cNvSpPr>
            <a:spLocks noGrp="1"/>
          </p:cNvSpPr>
          <p:nvPr>
            <p:ph type="title"/>
          </p:nvPr>
        </p:nvSpPr>
        <p:spPr>
          <a:xfrm>
            <a:off x="304800" y="457200"/>
            <a:ext cx="8183880" cy="1051560"/>
          </a:xfrm>
        </p:spPr>
        <p:txBody>
          <a:bodyPr/>
          <a:lstStyle/>
          <a:p>
            <a:pPr eaLnBrk="1" hangingPunct="1"/>
            <a:r>
              <a:rPr lang="en-US" b="1" i="1" dirty="0" smtClean="0">
                <a:solidFill>
                  <a:srgbClr val="92D050"/>
                </a:solidFill>
              </a:rPr>
              <a:t>Tips for Inclusion Teachers</a:t>
            </a:r>
          </a:p>
        </p:txBody>
      </p:sp>
      <p:sp>
        <p:nvSpPr>
          <p:cNvPr id="4" name="Content Placeholder 3"/>
          <p:cNvSpPr>
            <a:spLocks noGrp="1"/>
          </p:cNvSpPr>
          <p:nvPr>
            <p:ph idx="1"/>
          </p:nvPr>
        </p:nvSpPr>
        <p:spPr>
          <a:xfrm>
            <a:off x="304800" y="1676400"/>
            <a:ext cx="8534400" cy="4191000"/>
          </a:xfrm>
        </p:spPr>
        <p:txBody>
          <a:bodyPr numCol="2" rtlCol="0">
            <a:normAutofit fontScale="92500"/>
          </a:bodyPr>
          <a:lstStyle/>
          <a:p>
            <a:pPr eaLnBrk="1" fontAlgn="auto" hangingPunct="1">
              <a:spcAft>
                <a:spcPts val="0"/>
              </a:spcAft>
              <a:buFont typeface="Arial" pitchFamily="34" charset="0"/>
              <a:buChar char="•"/>
              <a:defRPr/>
            </a:pPr>
            <a:r>
              <a:rPr lang="en-US" sz="2400" dirty="0" smtClean="0"/>
              <a:t>Carefully structure seating arrangements and group work</a:t>
            </a:r>
          </a:p>
          <a:p>
            <a:pPr eaLnBrk="1" fontAlgn="auto" hangingPunct="1">
              <a:spcAft>
                <a:spcPts val="0"/>
              </a:spcAft>
              <a:buFont typeface="Arial" pitchFamily="34" charset="0"/>
              <a:buChar char="•"/>
              <a:defRPr/>
            </a:pPr>
            <a:r>
              <a:rPr lang="en-US" sz="2400" dirty="0" smtClean="0"/>
              <a:t>Provide a safe haven</a:t>
            </a:r>
          </a:p>
          <a:p>
            <a:pPr eaLnBrk="1" fontAlgn="auto" hangingPunct="1">
              <a:spcAft>
                <a:spcPts val="0"/>
              </a:spcAft>
              <a:buFont typeface="Arial" pitchFamily="34" charset="0"/>
              <a:buChar char="•"/>
              <a:defRPr/>
            </a:pPr>
            <a:r>
              <a:rPr lang="en-US" sz="2400" dirty="0" smtClean="0"/>
              <a:t>Save the student from himself or herself</a:t>
            </a:r>
          </a:p>
          <a:p>
            <a:pPr eaLnBrk="1" fontAlgn="auto" hangingPunct="1">
              <a:spcAft>
                <a:spcPts val="0"/>
              </a:spcAft>
              <a:buFont typeface="Arial" pitchFamily="34" charset="0"/>
              <a:buChar char="•"/>
              <a:defRPr/>
            </a:pPr>
            <a:r>
              <a:rPr lang="en-US" sz="2400" dirty="0" smtClean="0"/>
              <a:t>Prepare for changes in routine</a:t>
            </a:r>
          </a:p>
          <a:p>
            <a:pPr eaLnBrk="1" fontAlgn="auto" hangingPunct="1">
              <a:spcAft>
                <a:spcPts val="0"/>
              </a:spcAft>
              <a:buFont typeface="Arial" pitchFamily="34" charset="0"/>
              <a:buChar char="•"/>
              <a:defRPr/>
            </a:pPr>
            <a:r>
              <a:rPr lang="en-US" sz="2400" dirty="0" smtClean="0"/>
              <a:t>Use available resources/ make needed accommodations</a:t>
            </a:r>
          </a:p>
          <a:p>
            <a:pPr>
              <a:buFont typeface="Arial" pitchFamily="34" charset="0"/>
              <a:buChar char="•"/>
              <a:defRPr/>
            </a:pPr>
            <a:r>
              <a:rPr lang="en-US" sz="2400" dirty="0" smtClean="0"/>
              <a:t>Connect with parents, internet support groups, and other support networks</a:t>
            </a:r>
          </a:p>
          <a:p>
            <a:pPr>
              <a:buFont typeface="Arial" pitchFamily="34" charset="0"/>
              <a:buChar char="•"/>
              <a:defRPr/>
            </a:pPr>
            <a:r>
              <a:rPr lang="en-US" sz="2400" dirty="0" smtClean="0"/>
              <a:t>Promote positive peer interactions</a:t>
            </a:r>
          </a:p>
          <a:p>
            <a:pPr>
              <a:buFont typeface="Arial" pitchFamily="34" charset="0"/>
              <a:buChar char="•"/>
              <a:defRPr/>
            </a:pPr>
            <a:r>
              <a:rPr lang="en-US" sz="2400" dirty="0" smtClean="0"/>
              <a:t>Capitalize on special interests</a:t>
            </a:r>
          </a:p>
          <a:p>
            <a:pPr>
              <a:buFont typeface="Arial" pitchFamily="34" charset="0"/>
              <a:buChar char="•"/>
              <a:defRPr/>
            </a:pPr>
            <a:r>
              <a:rPr lang="en-US" sz="2400" dirty="0" smtClean="0"/>
              <a:t>Don’t take it personally</a:t>
            </a:r>
          </a:p>
          <a:p>
            <a:pPr>
              <a:buFont typeface="Arial" pitchFamily="34" charset="0"/>
              <a:buChar char="•"/>
              <a:defRPr/>
            </a:pPr>
            <a:r>
              <a:rPr lang="en-US" sz="2400" dirty="0" smtClean="0"/>
              <a:t>Help your classroom become a caring community</a:t>
            </a:r>
          </a:p>
          <a:p>
            <a:pPr eaLnBrk="1" fontAlgn="auto" hangingPunct="1">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2000"/>
                                        <p:tgtEl>
                                          <p:spTgt spid="4">
                                            <p:txEl>
                                              <p:pRg st="1" end="1"/>
                                            </p:tx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2000"/>
                                        <p:tgtEl>
                                          <p:spTgt spid="4">
                                            <p:txEl>
                                              <p:pRg st="2" end="2"/>
                                            </p:txEl>
                                          </p:spTgt>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2000"/>
                                        <p:tgtEl>
                                          <p:spTgt spid="4">
                                            <p:txEl>
                                              <p:pRg st="3" end="3"/>
                                            </p:txEl>
                                          </p:spTgt>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2000"/>
                                        <p:tgtEl>
                                          <p:spTgt spid="4">
                                            <p:txEl>
                                              <p:pRg st="4" end="4"/>
                                            </p:txEl>
                                          </p:spTgt>
                                        </p:tgtEl>
                                      </p:cBhvr>
                                    </p:animEffect>
                                  </p:childTnLst>
                                </p:cTn>
                              </p:par>
                            </p:childTnLst>
                          </p:cTn>
                        </p:par>
                        <p:par>
                          <p:cTn id="24" fill="hold">
                            <p:stCondLst>
                              <p:cond delay="10000"/>
                            </p:stCondLst>
                            <p:childTnLst>
                              <p:par>
                                <p:cTn id="25" presetID="10" presetClass="entr" presetSubtype="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2000"/>
                                        <p:tgtEl>
                                          <p:spTgt spid="4">
                                            <p:txEl>
                                              <p:pRg st="5" end="5"/>
                                            </p:txEl>
                                          </p:spTgt>
                                        </p:tgtEl>
                                      </p:cBhvr>
                                    </p:animEffect>
                                  </p:childTnLst>
                                </p:cTn>
                              </p:par>
                            </p:childTnLst>
                          </p:cTn>
                        </p:par>
                        <p:par>
                          <p:cTn id="28" fill="hold">
                            <p:stCondLst>
                              <p:cond delay="12000"/>
                            </p:stCondLst>
                            <p:childTnLst>
                              <p:par>
                                <p:cTn id="29" presetID="10" presetClass="entr" presetSubtype="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2000"/>
                                        <p:tgtEl>
                                          <p:spTgt spid="4">
                                            <p:txEl>
                                              <p:pRg st="6" end="6"/>
                                            </p:txEl>
                                          </p:spTgt>
                                        </p:tgtEl>
                                      </p:cBhvr>
                                    </p:animEffect>
                                  </p:childTnLst>
                                </p:cTn>
                              </p:par>
                            </p:childTnLst>
                          </p:cTn>
                        </p:par>
                        <p:par>
                          <p:cTn id="32" fill="hold">
                            <p:stCondLst>
                              <p:cond delay="14000"/>
                            </p:stCondLst>
                            <p:childTnLst>
                              <p:par>
                                <p:cTn id="33" presetID="10" presetClass="entr" presetSubtype="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2000"/>
                                        <p:tgtEl>
                                          <p:spTgt spid="4">
                                            <p:txEl>
                                              <p:pRg st="7" end="7"/>
                                            </p:txEl>
                                          </p:spTgt>
                                        </p:tgtEl>
                                      </p:cBhvr>
                                    </p:animEffect>
                                  </p:childTnLst>
                                </p:cTn>
                              </p:par>
                            </p:childTnLst>
                          </p:cTn>
                        </p:par>
                        <p:par>
                          <p:cTn id="36" fill="hold">
                            <p:stCondLst>
                              <p:cond delay="16000"/>
                            </p:stCondLst>
                            <p:childTnLst>
                              <p:par>
                                <p:cTn id="37" presetID="10" presetClass="entr" presetSubtype="0" fill="hold"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fade">
                                      <p:cBhvr>
                                        <p:cTn id="39" dur="2000"/>
                                        <p:tgtEl>
                                          <p:spTgt spid="4">
                                            <p:txEl>
                                              <p:pRg st="8" end="8"/>
                                            </p:txEl>
                                          </p:spTgt>
                                        </p:tgtEl>
                                      </p:cBhvr>
                                    </p:animEffect>
                                  </p:childTnLst>
                                </p:cTn>
                              </p:par>
                            </p:childTnLst>
                          </p:cTn>
                        </p:par>
                        <p:par>
                          <p:cTn id="40" fill="hold">
                            <p:stCondLst>
                              <p:cond delay="18000"/>
                            </p:stCondLst>
                            <p:childTnLst>
                              <p:par>
                                <p:cTn id="41" presetID="10" presetClass="entr" presetSubtype="0" fill="hold"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fade">
                                      <p:cBhvr>
                                        <p:cTn id="43" dur="2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Title 4"/>
          <p:cNvSpPr>
            <a:spLocks noGrp="1"/>
          </p:cNvSpPr>
          <p:nvPr>
            <p:ph type="title"/>
          </p:nvPr>
        </p:nvSpPr>
        <p:spPr>
          <a:xfrm>
            <a:off x="457200" y="609600"/>
            <a:ext cx="8183880" cy="1051560"/>
          </a:xfrm>
        </p:spPr>
        <p:txBody>
          <a:bodyPr/>
          <a:lstStyle/>
          <a:p>
            <a:pPr eaLnBrk="1" hangingPunct="1"/>
            <a:r>
              <a:rPr lang="en-US" b="1" i="1" dirty="0" smtClean="0">
                <a:solidFill>
                  <a:srgbClr val="92D050"/>
                </a:solidFill>
              </a:rPr>
              <a:t>What does this mean for math?</a:t>
            </a:r>
          </a:p>
        </p:txBody>
      </p:sp>
      <p:sp>
        <p:nvSpPr>
          <p:cNvPr id="32771" name="Content Placeholder 5"/>
          <p:cNvSpPr>
            <a:spLocks noGrp="1"/>
          </p:cNvSpPr>
          <p:nvPr>
            <p:ph idx="1"/>
          </p:nvPr>
        </p:nvSpPr>
        <p:spPr>
          <a:xfrm>
            <a:off x="502920" y="1679448"/>
            <a:ext cx="8183880" cy="4187952"/>
          </a:xfrm>
        </p:spPr>
        <p:txBody>
          <a:bodyPr/>
          <a:lstStyle/>
          <a:p>
            <a:pPr eaLnBrk="1" hangingPunct="1"/>
            <a:r>
              <a:rPr lang="en-US" dirty="0" smtClean="0"/>
              <a:t>Students with ASD experience math difficulties because:</a:t>
            </a:r>
          </a:p>
          <a:p>
            <a:pPr lvl="1" eaLnBrk="1" hangingPunct="1"/>
            <a:r>
              <a:rPr lang="en-US" dirty="0" smtClean="0"/>
              <a:t>Math is compact so that every # and symbol is critical to understanding</a:t>
            </a:r>
          </a:p>
          <a:p>
            <a:pPr lvl="1" eaLnBrk="1" hangingPunct="1"/>
            <a:r>
              <a:rPr lang="en-US" dirty="0" smtClean="0"/>
              <a:t>Math is full of abstract concepts (word meanings, symbols, relationships, formulas…)</a:t>
            </a:r>
          </a:p>
          <a:p>
            <a:pPr lvl="1" eaLnBrk="1" hangingPunct="1"/>
            <a:r>
              <a:rPr lang="en-US" dirty="0" smtClean="0"/>
              <a:t>It is not always done in L to R order</a:t>
            </a:r>
          </a:p>
          <a:p>
            <a:pPr lvl="1" eaLnBrk="1" hangingPunct="1"/>
            <a:r>
              <a:rPr lang="en-US" dirty="0" smtClean="0"/>
              <a:t>Receptive/expressive language impacts learning </a:t>
            </a:r>
          </a:p>
          <a:p>
            <a:pPr lvl="1" eaLnBrk="1" hangingPunct="1"/>
            <a:r>
              <a:rPr lang="en-US" dirty="0" smtClean="0"/>
              <a:t>Requires processing information in multiple formats and generalizing to new situations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itle 1"/>
          <p:cNvSpPr>
            <a:spLocks noGrp="1"/>
          </p:cNvSpPr>
          <p:nvPr>
            <p:ph type="title"/>
          </p:nvPr>
        </p:nvSpPr>
        <p:spPr>
          <a:xfrm>
            <a:off x="381000" y="457200"/>
            <a:ext cx="8183880" cy="1051560"/>
          </a:xfrm>
        </p:spPr>
        <p:txBody>
          <a:bodyPr/>
          <a:lstStyle/>
          <a:p>
            <a:pPr eaLnBrk="1" hangingPunct="1"/>
            <a:r>
              <a:rPr lang="en-US" b="1" i="1" dirty="0" smtClean="0">
                <a:solidFill>
                  <a:srgbClr val="92D050"/>
                </a:solidFill>
              </a:rPr>
              <a:t>Math Instruction</a:t>
            </a:r>
          </a:p>
        </p:txBody>
      </p:sp>
      <p:sp>
        <p:nvSpPr>
          <p:cNvPr id="33795" name="Content Placeholder 2"/>
          <p:cNvSpPr>
            <a:spLocks noGrp="1"/>
          </p:cNvSpPr>
          <p:nvPr>
            <p:ph idx="1"/>
          </p:nvPr>
        </p:nvSpPr>
        <p:spPr>
          <a:xfrm>
            <a:off x="502920" y="1603248"/>
            <a:ext cx="8183880" cy="4187952"/>
          </a:xfrm>
        </p:spPr>
        <p:txBody>
          <a:bodyPr>
            <a:normAutofit fontScale="92500"/>
          </a:bodyPr>
          <a:lstStyle/>
          <a:p>
            <a:pPr eaLnBrk="1" hangingPunct="1"/>
            <a:r>
              <a:rPr lang="en-US" dirty="0" smtClean="0"/>
              <a:t>Focuses more on understanding than rote learning – which is challenging for students with ASD who typically have strong rote skills </a:t>
            </a:r>
          </a:p>
          <a:p>
            <a:pPr eaLnBrk="1" hangingPunct="1"/>
            <a:r>
              <a:rPr lang="en-US" dirty="0" smtClean="0"/>
              <a:t>Requires students to continually predict and experiment (confirming, self-correcting, reprocessing)</a:t>
            </a:r>
          </a:p>
          <a:p>
            <a:pPr eaLnBrk="1" hangingPunct="1"/>
            <a:r>
              <a:rPr lang="en-US" dirty="0" smtClean="0"/>
              <a:t>Requires that students access and apply prior knowledge in new situations – </a:t>
            </a:r>
            <a:r>
              <a:rPr lang="en-US" sz="2400" dirty="0" smtClean="0"/>
              <a:t>which is difficult for students with ASD who experience problems processing information to comprehend meaning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83880" cy="1051560"/>
          </a:xfrm>
        </p:spPr>
        <p:txBody>
          <a:bodyPr>
            <a:normAutofit fontScale="90000"/>
          </a:bodyPr>
          <a:lstStyle/>
          <a:p>
            <a:r>
              <a:rPr lang="en-US" dirty="0" smtClean="0"/>
              <a:t>Language </a:t>
            </a:r>
            <a:br>
              <a:rPr lang="en-US" dirty="0" smtClean="0"/>
            </a:br>
            <a:endParaRPr lang="en-US" dirty="0"/>
          </a:p>
        </p:txBody>
      </p:sp>
      <p:sp>
        <p:nvSpPr>
          <p:cNvPr id="3" name="Content Placeholder 2"/>
          <p:cNvSpPr>
            <a:spLocks noGrp="1"/>
          </p:cNvSpPr>
          <p:nvPr>
            <p:ph idx="1"/>
          </p:nvPr>
        </p:nvSpPr>
        <p:spPr>
          <a:xfrm>
            <a:off x="502920" y="1450848"/>
            <a:ext cx="8183880" cy="4187952"/>
          </a:xfrm>
        </p:spPr>
        <p:txBody>
          <a:bodyPr>
            <a:normAutofit fontScale="70000" lnSpcReduction="20000"/>
          </a:bodyPr>
          <a:lstStyle/>
          <a:p>
            <a:r>
              <a:rPr lang="en-US" dirty="0" smtClean="0"/>
              <a:t>Starts talking later than age 2, and has other developmental delays by 30 months</a:t>
            </a:r>
          </a:p>
          <a:p>
            <a:endParaRPr lang="en-US" dirty="0" smtClean="0"/>
          </a:p>
          <a:p>
            <a:r>
              <a:rPr lang="en-US" dirty="0" smtClean="0"/>
              <a:t>Loses previously acquired ability to say words or sentences</a:t>
            </a:r>
          </a:p>
          <a:p>
            <a:endParaRPr lang="en-US" dirty="0" smtClean="0"/>
          </a:p>
          <a:p>
            <a:r>
              <a:rPr lang="en-US" dirty="0" smtClean="0"/>
              <a:t>Doesn't make eye contact when making requests</a:t>
            </a:r>
          </a:p>
          <a:p>
            <a:endParaRPr lang="en-US" dirty="0" smtClean="0"/>
          </a:p>
          <a:p>
            <a:r>
              <a:rPr lang="en-US" dirty="0" smtClean="0"/>
              <a:t>Speaks with an abnormal tone or rhythm — may use a singsong voice or robot-like speech</a:t>
            </a:r>
          </a:p>
          <a:p>
            <a:endParaRPr lang="en-US" dirty="0" smtClean="0"/>
          </a:p>
          <a:p>
            <a:r>
              <a:rPr lang="en-US" dirty="0" smtClean="0"/>
              <a:t>Can't start a conversation or keep one going</a:t>
            </a:r>
          </a:p>
          <a:p>
            <a:endParaRPr lang="en-US" dirty="0" smtClean="0"/>
          </a:p>
          <a:p>
            <a:r>
              <a:rPr lang="en-US" dirty="0" smtClean="0"/>
              <a:t>May repeat words or phrases verbatim, but doesn't understand how to use them</a:t>
            </a:r>
          </a:p>
          <a:p>
            <a:pPr>
              <a:buNone/>
            </a:pP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http://www.youtube.com/watch?v=RO6dc7QSQb4&amp;feature=related</a:t>
            </a:r>
            <a:endParaRPr lang="en-US" dirty="0"/>
          </a:p>
        </p:txBody>
      </p:sp>
      <p:sp>
        <p:nvSpPr>
          <p:cNvPr id="3" name="Content Placeholder 2"/>
          <p:cNvSpPr>
            <a:spLocks noGrp="1"/>
          </p:cNvSpPr>
          <p:nvPr>
            <p:ph idx="1"/>
          </p:nvPr>
        </p:nvSpPr>
        <p:spPr/>
        <p:txBody>
          <a:bodyPr/>
          <a:lstStyle/>
          <a:p>
            <a:pPr>
              <a:buNone/>
            </a:pPr>
            <a:r>
              <a:rPr lang="en-US" dirty="0" smtClean="0"/>
              <a:t>Autism classroom</a:t>
            </a:r>
            <a:endParaRPr lang="en-US" dirty="0" smtClean="0">
              <a:hlinkClick r:id="rId2"/>
            </a:endParaRPr>
          </a:p>
          <a:p>
            <a:r>
              <a:rPr lang="en-US" dirty="0" smtClean="0">
                <a:hlinkClick r:id="rId2"/>
              </a:rPr>
              <a:t>http://www.youtube.com/watch?v=bEEOxT_O3N4</a:t>
            </a:r>
            <a:endParaRPr lang="en-US" dirty="0" smtClean="0"/>
          </a:p>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Title 1"/>
          <p:cNvSpPr>
            <a:spLocks noGrp="1"/>
          </p:cNvSpPr>
          <p:nvPr>
            <p:ph type="title"/>
          </p:nvPr>
        </p:nvSpPr>
        <p:spPr>
          <a:xfrm>
            <a:off x="502920" y="975360"/>
            <a:ext cx="8183880" cy="1920240"/>
          </a:xfrm>
        </p:spPr>
        <p:txBody>
          <a:bodyPr>
            <a:normAutofit/>
          </a:bodyPr>
          <a:lstStyle/>
          <a:p>
            <a:pPr eaLnBrk="1" hangingPunct="1"/>
            <a:r>
              <a:rPr lang="en-US" dirty="0" smtClean="0"/>
              <a:t>To improve practices for students with ASD requires attention to a number of issues</a:t>
            </a:r>
            <a:endParaRPr lang="en-US" b="1" i="1" dirty="0" smtClean="0">
              <a:solidFill>
                <a:schemeClr val="bg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533400"/>
            <a:ext cx="8183880" cy="1051560"/>
          </a:xfrm>
        </p:spPr>
        <p:txBody>
          <a:bodyPr/>
          <a:lstStyle/>
          <a:p>
            <a:pPr eaLnBrk="1" hangingPunct="1"/>
            <a:r>
              <a:rPr lang="en-US" b="1" i="1" dirty="0" smtClean="0">
                <a:solidFill>
                  <a:srgbClr val="92D050"/>
                </a:solidFill>
              </a:rPr>
              <a:t>How do we address this?</a:t>
            </a:r>
          </a:p>
        </p:txBody>
      </p:sp>
      <p:sp>
        <p:nvSpPr>
          <p:cNvPr id="35843" name="Content Placeholder 2"/>
          <p:cNvSpPr>
            <a:spLocks noGrp="1"/>
          </p:cNvSpPr>
          <p:nvPr>
            <p:ph idx="1"/>
          </p:nvPr>
        </p:nvSpPr>
        <p:spPr>
          <a:xfrm>
            <a:off x="502920" y="1603248"/>
            <a:ext cx="8183880" cy="4187952"/>
          </a:xfrm>
        </p:spPr>
        <p:txBody>
          <a:bodyPr>
            <a:normAutofit lnSpcReduction="10000"/>
          </a:bodyPr>
          <a:lstStyle/>
          <a:p>
            <a:pPr eaLnBrk="1" hangingPunct="1"/>
            <a:r>
              <a:rPr lang="en-US" dirty="0" smtClean="0"/>
              <a:t>Must observe the products of their thinking to determine how LANGUAGE ability or disability is affecting math learning</a:t>
            </a:r>
          </a:p>
          <a:p>
            <a:pPr eaLnBrk="1" hangingPunct="1"/>
            <a:endParaRPr lang="en-US" dirty="0" smtClean="0"/>
          </a:p>
          <a:p>
            <a:pPr eaLnBrk="1" hangingPunct="1"/>
            <a:r>
              <a:rPr lang="en-US" dirty="0" smtClean="0"/>
              <a:t>Assume that they ARE having language issues</a:t>
            </a:r>
          </a:p>
          <a:p>
            <a:pPr eaLnBrk="1" hangingPunct="1"/>
            <a:endParaRPr lang="en-US" dirty="0" smtClean="0"/>
          </a:p>
          <a:p>
            <a:pPr eaLnBrk="1" hangingPunct="1"/>
            <a:r>
              <a:rPr lang="en-US" dirty="0" smtClean="0"/>
              <a:t>Language is the scaffold that can help organize and communicate accurately math concepts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993648"/>
            <a:ext cx="8183880" cy="4873752"/>
          </a:xfrm>
        </p:spPr>
        <p:txBody>
          <a:bodyPr>
            <a:normAutofit fontScale="92500" lnSpcReduction="20000"/>
          </a:bodyPr>
          <a:lstStyle/>
          <a:p>
            <a:pPr eaLnBrk="1" hangingPunct="1"/>
            <a:r>
              <a:rPr lang="en-US" dirty="0" smtClean="0"/>
              <a:t>Students with autism may learn tasks differently than those with </a:t>
            </a:r>
            <a:r>
              <a:rPr lang="en-US" dirty="0" err="1" smtClean="0"/>
              <a:t>Asperger’s</a:t>
            </a:r>
            <a:endParaRPr lang="en-US" dirty="0" smtClean="0"/>
          </a:p>
          <a:p>
            <a:pPr eaLnBrk="1" hangingPunct="1"/>
            <a:endParaRPr lang="en-US" dirty="0" smtClean="0"/>
          </a:p>
          <a:p>
            <a:pPr eaLnBrk="1" hangingPunct="1"/>
            <a:r>
              <a:rPr lang="en-US" dirty="0" smtClean="0"/>
              <a:t>Students with </a:t>
            </a:r>
            <a:r>
              <a:rPr lang="en-US" dirty="0" err="1" smtClean="0"/>
              <a:t>Asperger’s</a:t>
            </a:r>
            <a:r>
              <a:rPr lang="en-US" dirty="0" smtClean="0"/>
              <a:t> may be able to learn from interactions with peers better than children with more severe autism</a:t>
            </a:r>
          </a:p>
          <a:p>
            <a:pPr eaLnBrk="1" hangingPunct="1"/>
            <a:endParaRPr lang="en-US" dirty="0" smtClean="0"/>
          </a:p>
          <a:p>
            <a:pPr eaLnBrk="1" hangingPunct="1"/>
            <a:r>
              <a:rPr lang="en-US" dirty="0" smtClean="0"/>
              <a:t>It may not be “what” we are teaching but “how” we are teaching that is the key (task analysis – break down complex tasks)</a:t>
            </a:r>
          </a:p>
          <a:p>
            <a:pPr eaLnBrk="1" hangingPunct="1"/>
            <a:endParaRPr lang="en-US" dirty="0" smtClean="0"/>
          </a:p>
          <a:p>
            <a:pPr eaLnBrk="1" hangingPunct="1"/>
            <a:r>
              <a:rPr lang="en-US" dirty="0" smtClean="0"/>
              <a:t>Individual interventions are needed – not all students respond to the same instruction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pPr>
              <a:defRPr/>
            </a:pPr>
            <a:r>
              <a:rPr lang="en-US" dirty="0" smtClean="0">
                <a:solidFill>
                  <a:schemeClr val="tx1"/>
                </a:solidFill>
              </a:rPr>
              <a:t>Task Analysis</a:t>
            </a:r>
            <a:endParaRPr lang="en-US" dirty="0">
              <a:solidFill>
                <a:schemeClr val="tx1"/>
              </a:solidFill>
            </a:endParaRPr>
          </a:p>
        </p:txBody>
      </p:sp>
      <p:sp>
        <p:nvSpPr>
          <p:cNvPr id="14339" name="Content Placeholder 2"/>
          <p:cNvSpPr>
            <a:spLocks noGrp="1"/>
          </p:cNvSpPr>
          <p:nvPr>
            <p:ph idx="1"/>
          </p:nvPr>
        </p:nvSpPr>
        <p:spPr>
          <a:xfrm>
            <a:off x="457200" y="1371600"/>
            <a:ext cx="8183880" cy="4187952"/>
          </a:xfrm>
        </p:spPr>
        <p:txBody>
          <a:bodyPr>
            <a:normAutofit fontScale="92500" lnSpcReduction="10000"/>
          </a:bodyPr>
          <a:lstStyle/>
          <a:p>
            <a:r>
              <a:rPr lang="en-US" dirty="0" smtClean="0"/>
              <a:t>Task analysis is a process by which a task is broken down into its component parts.</a:t>
            </a:r>
          </a:p>
          <a:p>
            <a:pPr>
              <a:buFont typeface="Wingdings 2" pitchFamily="18" charset="2"/>
              <a:buNone/>
            </a:pPr>
            <a:endParaRPr lang="en-US" dirty="0" smtClean="0"/>
          </a:p>
          <a:p>
            <a:r>
              <a:rPr lang="en-US" dirty="0" smtClean="0"/>
              <a:t>It is easy to forget that some tasks need to be broken down into chunks, because after a time, they become like second nature to us.</a:t>
            </a:r>
          </a:p>
          <a:p>
            <a:pPr>
              <a:buFont typeface="Wingdings 2" pitchFamily="18" charset="2"/>
              <a:buNone/>
            </a:pPr>
            <a:endParaRPr lang="en-US" dirty="0" smtClean="0"/>
          </a:p>
          <a:p>
            <a:r>
              <a:rPr lang="en-US" dirty="0" smtClean="0"/>
              <a:t>We often expect students to be able to figure out the steps involved in completing a task but…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1000" fill="hold"/>
                                        <p:tgtEl>
                                          <p:spTgt spid="14339">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14339">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14339">
                                            <p:txEl>
                                              <p:pRg st="2" end="2"/>
                                            </p:txEl>
                                          </p:spTgt>
                                        </p:tgtEl>
                                        <p:attrNameLst>
                                          <p:attrName>style.visibility</p:attrName>
                                        </p:attrNameLst>
                                      </p:cBhvr>
                                      <p:to>
                                        <p:strVal val="visible"/>
                                      </p:to>
                                    </p:set>
                                    <p:anim calcmode="lin" valueType="num">
                                      <p:cBhvr additive="base">
                                        <p:cTn id="13" dur="1000" fill="hold"/>
                                        <p:tgtEl>
                                          <p:spTgt spid="14339">
                                            <p:txEl>
                                              <p:pRg st="2" end="2"/>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14339">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14339">
                                            <p:txEl>
                                              <p:pRg st="4" end="4"/>
                                            </p:txEl>
                                          </p:spTgt>
                                        </p:tgtEl>
                                        <p:attrNameLst>
                                          <p:attrName>style.visibility</p:attrName>
                                        </p:attrNameLst>
                                      </p:cBhvr>
                                      <p:to>
                                        <p:strVal val="visible"/>
                                      </p:to>
                                    </p:set>
                                    <p:anim calcmode="lin" valueType="num">
                                      <p:cBhvr additive="base">
                                        <p:cTn id="19" dur="1000" fill="hold"/>
                                        <p:tgtEl>
                                          <p:spTgt spid="14339">
                                            <p:txEl>
                                              <p:pRg st="4" end="4"/>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14339">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183880" cy="4187952"/>
          </a:xfrm>
        </p:spPr>
        <p:txBody>
          <a:bodyPr>
            <a:normAutofit/>
          </a:bodyPr>
          <a:lstStyle/>
          <a:p>
            <a:pPr>
              <a:buNone/>
            </a:pPr>
            <a:r>
              <a:rPr lang="en-US" dirty="0" smtClean="0">
                <a:solidFill>
                  <a:schemeClr val="tx2">
                    <a:lumMod val="50000"/>
                  </a:schemeClr>
                </a:solidFill>
              </a:rPr>
              <a:t>Brushing teeth</a:t>
            </a:r>
          </a:p>
          <a:p>
            <a:pPr>
              <a:buNone/>
            </a:pPr>
            <a:r>
              <a:rPr lang="en-US" dirty="0" smtClean="0"/>
              <a:t> </a:t>
            </a:r>
          </a:p>
          <a:p>
            <a:pPr marL="514350" indent="-514350">
              <a:buFont typeface="+mj-lt"/>
              <a:buAutoNum type="arabicPeriod"/>
            </a:pPr>
            <a:r>
              <a:rPr lang="en-US" dirty="0" smtClean="0"/>
              <a:t>getting the toothbrush and toothpaste,</a:t>
            </a:r>
          </a:p>
          <a:p>
            <a:pPr marL="514350" indent="-514350">
              <a:buFont typeface="+mj-lt"/>
              <a:buAutoNum type="arabicPeriod"/>
            </a:pPr>
            <a:r>
              <a:rPr lang="en-US" dirty="0" smtClean="0"/>
              <a:t>turning on the water</a:t>
            </a:r>
          </a:p>
          <a:p>
            <a:pPr marL="514350" indent="-514350">
              <a:buFont typeface="+mj-lt"/>
              <a:buAutoNum type="arabicPeriod"/>
            </a:pPr>
            <a:r>
              <a:rPr lang="en-US" dirty="0" smtClean="0"/>
              <a:t>wetting the toothbrush</a:t>
            </a:r>
          </a:p>
          <a:p>
            <a:pPr marL="514350" indent="-514350">
              <a:buFont typeface="+mj-lt"/>
              <a:buAutoNum type="arabicPeriod"/>
            </a:pPr>
            <a:r>
              <a:rPr lang="en-US" dirty="0" smtClean="0"/>
              <a:t>unscrewing the lid of the</a:t>
            </a:r>
          </a:p>
          <a:p>
            <a:pPr marL="514350" indent="-514350">
              <a:buFont typeface="+mj-lt"/>
              <a:buAutoNum type="arabicPeriod"/>
            </a:pPr>
            <a:r>
              <a:rPr lang="en-US" dirty="0" smtClean="0"/>
              <a:t>Toothpaste</a:t>
            </a:r>
          </a:p>
          <a:p>
            <a:pPr marL="514350" indent="-514350">
              <a:buFont typeface="+mj-lt"/>
              <a:buAutoNum type="arabicPeriod"/>
            </a:pPr>
            <a:r>
              <a:rPr lang="en-US" dirty="0" smtClean="0"/>
              <a:t>putting the toothpaste on the toothbrush, </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2362200"/>
          </a:xfrm>
        </p:spPr>
        <p:txBody>
          <a:bodyPr/>
          <a:lstStyle/>
          <a:p>
            <a:pPr>
              <a:defRPr/>
            </a:pPr>
            <a:r>
              <a:rPr lang="en-US" sz="2800" dirty="0" smtClean="0">
                <a:latin typeface="+mj-lt"/>
              </a:rPr>
              <a:t>When working with students with disabilities, it’s necessary to take the time</a:t>
            </a:r>
          </a:p>
          <a:p>
            <a:pPr>
              <a:buFont typeface="Wingdings 2" pitchFamily="18" charset="2"/>
              <a:buNone/>
              <a:defRPr/>
            </a:pPr>
            <a:r>
              <a:rPr lang="en-US" sz="2800" dirty="0" smtClean="0">
                <a:latin typeface="+mj-lt"/>
              </a:rPr>
              <a:t>	to express the different parts of a task until the student has mastered each one.</a:t>
            </a:r>
          </a:p>
          <a:p>
            <a:pPr>
              <a:buFont typeface="Wingdings 2" pitchFamily="18" charset="2"/>
              <a:buNone/>
              <a:defRPr/>
            </a:pPr>
            <a:endParaRPr lang="en-US" dirty="0" smtClean="0"/>
          </a:p>
          <a:p>
            <a:pPr>
              <a:defRPr/>
            </a:pPr>
            <a:endParaRPr lang="en-US" dirty="0" smtClean="0"/>
          </a:p>
          <a:p>
            <a:pPr>
              <a:buFont typeface="Wingdings 2" pitchFamily="18" charset="2"/>
              <a:buNone/>
              <a:defRPr/>
            </a:pPr>
            <a:endParaRPr lang="en-US" dirty="0"/>
          </a:p>
        </p:txBody>
      </p:sp>
      <p:pic>
        <p:nvPicPr>
          <p:cNvPr id="15363" name="Picture 4" descr="http://www.edmontonjournal.com/health/3126342.bin?size=620x400"/>
          <p:cNvPicPr>
            <a:picLocks noChangeAspect="1" noChangeArrowheads="1"/>
          </p:cNvPicPr>
          <p:nvPr/>
        </p:nvPicPr>
        <p:blipFill>
          <a:blip r:embed="rId3" cstate="print"/>
          <a:srcRect/>
          <a:stretch>
            <a:fillRect/>
          </a:stretch>
        </p:blipFill>
        <p:spPr bwMode="auto">
          <a:xfrm>
            <a:off x="1600200" y="3200400"/>
            <a:ext cx="5410200" cy="3490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Title 1"/>
          <p:cNvSpPr>
            <a:spLocks noGrp="1"/>
          </p:cNvSpPr>
          <p:nvPr>
            <p:ph type="title"/>
          </p:nvPr>
        </p:nvSpPr>
        <p:spPr>
          <a:xfrm>
            <a:off x="609600" y="304800"/>
            <a:ext cx="8229600" cy="1143000"/>
          </a:xfrm>
        </p:spPr>
        <p:txBody>
          <a:bodyPr/>
          <a:lstStyle/>
          <a:p>
            <a:r>
              <a:rPr lang="en-US" dirty="0" smtClean="0">
                <a:solidFill>
                  <a:schemeClr val="tx1"/>
                </a:solidFill>
              </a:rPr>
              <a:t>How does it work?</a:t>
            </a:r>
          </a:p>
        </p:txBody>
      </p:sp>
      <p:sp>
        <p:nvSpPr>
          <p:cNvPr id="3" name="Content Placeholder 2"/>
          <p:cNvSpPr>
            <a:spLocks noGrp="1"/>
          </p:cNvSpPr>
          <p:nvPr>
            <p:ph idx="1"/>
          </p:nvPr>
        </p:nvSpPr>
        <p:spPr>
          <a:xfrm>
            <a:off x="457200" y="1752600"/>
            <a:ext cx="8229600" cy="4389438"/>
          </a:xfrm>
        </p:spPr>
        <p:txBody>
          <a:bodyPr>
            <a:normAutofit fontScale="92500" lnSpcReduction="10000"/>
          </a:bodyPr>
          <a:lstStyle/>
          <a:p>
            <a:pPr marL="514350" indent="-514350">
              <a:buFont typeface="Wingdings 2" pitchFamily="18" charset="2"/>
              <a:buAutoNum type="arabicPeriod"/>
              <a:defRPr/>
            </a:pPr>
            <a:r>
              <a:rPr lang="en-US" dirty="0" smtClean="0"/>
              <a:t>Determine what task you want the student to perform</a:t>
            </a:r>
          </a:p>
          <a:p>
            <a:pPr marL="514350" indent="-514350">
              <a:buFont typeface="Wingdings 2" pitchFamily="18" charset="2"/>
              <a:buAutoNum type="arabicPeriod"/>
              <a:defRPr/>
            </a:pPr>
            <a:r>
              <a:rPr lang="en-US" dirty="0" smtClean="0"/>
              <a:t>Figure out what steps will be required to complete the task</a:t>
            </a:r>
          </a:p>
          <a:p>
            <a:pPr marL="514350" indent="-514350">
              <a:buFont typeface="Wingdings 2" pitchFamily="18" charset="2"/>
              <a:buAutoNum type="arabicPeriod"/>
              <a:defRPr/>
            </a:pPr>
            <a:r>
              <a:rPr lang="en-US" dirty="0" smtClean="0"/>
              <a:t>Teach the student one step until the student displays mastery of it</a:t>
            </a:r>
          </a:p>
          <a:p>
            <a:pPr marL="514350" indent="-514350">
              <a:buFont typeface="Wingdings 2" pitchFamily="18" charset="2"/>
              <a:buAutoNum type="arabicPeriod"/>
              <a:defRPr/>
            </a:pPr>
            <a:r>
              <a:rPr lang="en-US" dirty="0" smtClean="0"/>
              <a:t>Decide what order to teach the steps in – chaining</a:t>
            </a:r>
          </a:p>
          <a:p>
            <a:pPr marL="514350" indent="-514350">
              <a:buFont typeface="Wingdings 2" pitchFamily="18" charset="2"/>
              <a:buAutoNum type="arabicPeriod"/>
              <a:defRPr/>
            </a:pPr>
            <a:r>
              <a:rPr lang="en-US" dirty="0" smtClean="0"/>
              <a:t>As each part of the process is learned, add it to the chain until the task can be completed independently</a:t>
            </a:r>
          </a:p>
          <a:p>
            <a:pP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Title 1"/>
          <p:cNvSpPr>
            <a:spLocks noGrp="1"/>
          </p:cNvSpPr>
          <p:nvPr>
            <p:ph type="title"/>
          </p:nvPr>
        </p:nvSpPr>
        <p:spPr>
          <a:xfrm>
            <a:off x="533400" y="762000"/>
            <a:ext cx="8183880" cy="1051560"/>
          </a:xfrm>
        </p:spPr>
        <p:txBody>
          <a:bodyPr/>
          <a:lstStyle/>
          <a:p>
            <a:r>
              <a:rPr lang="en-US" dirty="0" smtClean="0">
                <a:solidFill>
                  <a:schemeClr val="tx1"/>
                </a:solidFill>
              </a:rPr>
              <a:t>For Example</a:t>
            </a:r>
          </a:p>
        </p:txBody>
      </p:sp>
      <p:sp>
        <p:nvSpPr>
          <p:cNvPr id="17411" name="Content Placeholder 2"/>
          <p:cNvSpPr>
            <a:spLocks noGrp="1"/>
          </p:cNvSpPr>
          <p:nvPr>
            <p:ph idx="1"/>
          </p:nvPr>
        </p:nvSpPr>
        <p:spPr>
          <a:xfrm>
            <a:off x="457200" y="1935163"/>
            <a:ext cx="8229600" cy="3475037"/>
          </a:xfrm>
        </p:spPr>
        <p:txBody>
          <a:bodyPr/>
          <a:lstStyle/>
          <a:p>
            <a:r>
              <a:rPr lang="en-US" dirty="0" smtClean="0"/>
              <a:t>5</a:t>
            </a:r>
            <a:r>
              <a:rPr lang="en-US" baseline="30000" dirty="0" smtClean="0"/>
              <a:t>th</a:t>
            </a:r>
            <a:r>
              <a:rPr lang="en-US" dirty="0" smtClean="0"/>
              <a:t> and 6</a:t>
            </a:r>
            <a:r>
              <a:rPr lang="en-US" baseline="30000" dirty="0" smtClean="0"/>
              <a:t>th</a:t>
            </a:r>
            <a:r>
              <a:rPr lang="en-US" dirty="0" smtClean="0"/>
              <a:t> grade students are assigned combination locks for the first time…</a:t>
            </a:r>
          </a:p>
          <a:p>
            <a:pPr>
              <a:buFont typeface="Wingdings 2" pitchFamily="18" charset="2"/>
              <a:buNone/>
            </a:pPr>
            <a:endParaRPr lang="en-US" dirty="0" smtClean="0"/>
          </a:p>
          <a:p>
            <a:r>
              <a:rPr lang="en-US" dirty="0" smtClean="0"/>
              <a:t>Many students are struggling with this task</a:t>
            </a:r>
          </a:p>
          <a:p>
            <a:pPr>
              <a:buFont typeface="Wingdings 2" pitchFamily="18" charset="2"/>
              <a:buNone/>
            </a:pPr>
            <a:endParaRPr lang="en-US" dirty="0" smtClean="0"/>
          </a:p>
          <a:p>
            <a:r>
              <a:rPr lang="en-US" dirty="0" smtClean="0"/>
              <a:t>Complete a Task Analysis of “Using a Combination Lock”</a:t>
            </a:r>
          </a:p>
        </p:txBody>
      </p:sp>
      <p:pic>
        <p:nvPicPr>
          <p:cNvPr id="17412" name="Picture 5" descr="http://t2.gstatic.com/images?q=tbn:OWvGbBLtyv8mFM:http://i482.photobucket.com/albums/rr183/sdpicsimage/supreme-locks.jpg&amp;t=1"/>
          <p:cNvPicPr>
            <a:picLocks noChangeAspect="1" noChangeArrowheads="1"/>
          </p:cNvPicPr>
          <p:nvPr/>
        </p:nvPicPr>
        <p:blipFill>
          <a:blip r:embed="rId3" cstate="print"/>
          <a:srcRect/>
          <a:stretch>
            <a:fillRect/>
          </a:stretch>
        </p:blipFill>
        <p:spPr bwMode="auto">
          <a:xfrm>
            <a:off x="4953000" y="4800600"/>
            <a:ext cx="3581400" cy="19065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1000" fill="hold"/>
                                        <p:tgtEl>
                                          <p:spTgt spid="17411">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741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anim calcmode="lin" valueType="num">
                                      <p:cBhvr additive="base">
                                        <p:cTn id="13" dur="1000" fill="hold"/>
                                        <p:tgtEl>
                                          <p:spTgt spid="17411">
                                            <p:txEl>
                                              <p:pRg st="2" end="2"/>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17411">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17411">
                                            <p:txEl>
                                              <p:pRg st="4" end="4"/>
                                            </p:txEl>
                                          </p:spTgt>
                                        </p:tgtEl>
                                        <p:attrNameLst>
                                          <p:attrName>style.visibility</p:attrName>
                                        </p:attrNameLst>
                                      </p:cBhvr>
                                      <p:to>
                                        <p:strVal val="visible"/>
                                      </p:to>
                                    </p:set>
                                    <p:anim calcmode="lin" valueType="num">
                                      <p:cBhvr additive="base">
                                        <p:cTn id="19" dur="1000" fill="hold"/>
                                        <p:tgtEl>
                                          <p:spTgt spid="17411">
                                            <p:txEl>
                                              <p:pRg st="4" end="4"/>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17411">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533400"/>
            <a:ext cx="8183880" cy="1051560"/>
          </a:xfrm>
        </p:spPr>
        <p:txBody>
          <a:bodyPr/>
          <a:lstStyle/>
          <a:p>
            <a:pPr eaLnBrk="1" hangingPunct="1"/>
            <a:r>
              <a:rPr lang="en-US" b="1" i="1" dirty="0" smtClean="0">
                <a:solidFill>
                  <a:srgbClr val="92D050"/>
                </a:solidFill>
              </a:rPr>
              <a:t>Language Strategies in Math</a:t>
            </a:r>
          </a:p>
        </p:txBody>
      </p:sp>
      <p:sp>
        <p:nvSpPr>
          <p:cNvPr id="3" name="Content Placeholder 2"/>
          <p:cNvSpPr>
            <a:spLocks noGrp="1"/>
          </p:cNvSpPr>
          <p:nvPr>
            <p:ph idx="1"/>
          </p:nvPr>
        </p:nvSpPr>
        <p:spPr>
          <a:xfrm>
            <a:off x="502920" y="1831848"/>
            <a:ext cx="8183880" cy="4187952"/>
          </a:xfrm>
        </p:spPr>
        <p:txBody>
          <a:bodyPr/>
          <a:lstStyle/>
          <a:p>
            <a:pPr eaLnBrk="1" hangingPunct="1"/>
            <a:r>
              <a:rPr lang="en-US" dirty="0" smtClean="0"/>
              <a:t>Don’t use yes/no responses with non or low verbal students with autism. Their language errors may interfere with understanding of math</a:t>
            </a:r>
          </a:p>
          <a:p>
            <a:pPr eaLnBrk="1" hangingPunct="1"/>
            <a:endParaRPr lang="en-US" dirty="0" smtClean="0"/>
          </a:p>
          <a:p>
            <a:pPr eaLnBrk="1" hangingPunct="1"/>
            <a:r>
              <a:rPr lang="en-US" dirty="0" smtClean="0"/>
              <a:t>Often successful with direct, specific responses of giving or other performance related activities</a:t>
            </a:r>
          </a:p>
          <a:p>
            <a:pPr lvl="1" eaLnBrk="1" hangingPunct="1"/>
            <a:r>
              <a:rPr lang="en-US" dirty="0" smtClean="0"/>
              <a:t>Doing or manipulating objects is most successful</a:t>
            </a:r>
          </a:p>
          <a:p>
            <a:pPr lvl="1"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183880" cy="1051560"/>
          </a:xfrm>
        </p:spPr>
        <p:txBody>
          <a:bodyPr>
            <a:normAutofit fontScale="90000"/>
          </a:bodyPr>
          <a:lstStyle/>
          <a:p>
            <a:r>
              <a:rPr lang="en-US" dirty="0" smtClean="0"/>
              <a:t>Behavior </a:t>
            </a:r>
            <a:br>
              <a:rPr lang="en-US" dirty="0" smtClean="0"/>
            </a:br>
            <a:endParaRPr lang="en-US" dirty="0"/>
          </a:p>
        </p:txBody>
      </p:sp>
      <p:sp>
        <p:nvSpPr>
          <p:cNvPr id="3" name="Content Placeholder 2"/>
          <p:cNvSpPr>
            <a:spLocks noGrp="1"/>
          </p:cNvSpPr>
          <p:nvPr>
            <p:ph idx="1"/>
          </p:nvPr>
        </p:nvSpPr>
        <p:spPr>
          <a:xfrm>
            <a:off x="502920" y="1295400"/>
            <a:ext cx="8183880" cy="4648200"/>
          </a:xfrm>
        </p:spPr>
        <p:txBody>
          <a:bodyPr>
            <a:normAutofit fontScale="77500" lnSpcReduction="20000"/>
          </a:bodyPr>
          <a:lstStyle/>
          <a:p>
            <a:r>
              <a:rPr lang="en-US" dirty="0" smtClean="0"/>
              <a:t>Performs repetitive movements, such as rocking, spinning or hand-flapping</a:t>
            </a:r>
          </a:p>
          <a:p>
            <a:endParaRPr lang="en-US" dirty="0" smtClean="0"/>
          </a:p>
          <a:p>
            <a:r>
              <a:rPr lang="en-US" dirty="0" smtClean="0"/>
              <a:t>Develops specific routines or rituals</a:t>
            </a:r>
          </a:p>
          <a:p>
            <a:endParaRPr lang="en-US" dirty="0" smtClean="0"/>
          </a:p>
          <a:p>
            <a:r>
              <a:rPr lang="en-US" dirty="0" smtClean="0"/>
              <a:t>Becomes disturbed at the slightest change in routines or rituals</a:t>
            </a:r>
          </a:p>
          <a:p>
            <a:endParaRPr lang="en-US" dirty="0" smtClean="0"/>
          </a:p>
          <a:p>
            <a:r>
              <a:rPr lang="en-US" dirty="0" smtClean="0"/>
              <a:t>Moves constantly</a:t>
            </a:r>
          </a:p>
          <a:p>
            <a:endParaRPr lang="en-US" dirty="0" smtClean="0"/>
          </a:p>
          <a:p>
            <a:r>
              <a:rPr lang="en-US" dirty="0" smtClean="0"/>
              <a:t>May be fascinated by parts of an object, such as the spinning wheels of a toy car</a:t>
            </a:r>
          </a:p>
          <a:p>
            <a:endParaRPr lang="en-US" dirty="0" smtClean="0"/>
          </a:p>
          <a:p>
            <a:r>
              <a:rPr lang="en-US" dirty="0" smtClean="0"/>
              <a:t>May be unusually sensitive to light, sound and touch and yet oblivious to pain</a:t>
            </a:r>
          </a:p>
          <a:p>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Content Placeholder 2"/>
          <p:cNvSpPr>
            <a:spLocks noGrp="1"/>
          </p:cNvSpPr>
          <p:nvPr>
            <p:ph idx="1"/>
          </p:nvPr>
        </p:nvSpPr>
        <p:spPr>
          <a:xfrm>
            <a:off x="502920" y="530352"/>
            <a:ext cx="8183880" cy="4956048"/>
          </a:xfrm>
        </p:spPr>
        <p:txBody>
          <a:bodyPr/>
          <a:lstStyle/>
          <a:p>
            <a:pPr eaLnBrk="1" hangingPunct="1">
              <a:buNone/>
            </a:pPr>
            <a:r>
              <a:rPr lang="en-US" b="1" i="1" dirty="0" smtClean="0">
                <a:solidFill>
                  <a:srgbClr val="92D050"/>
                </a:solidFill>
              </a:rPr>
              <a:t>Choose vocabulary wisely:</a:t>
            </a:r>
          </a:p>
          <a:p>
            <a:pPr lvl="1" eaLnBrk="1" hangingPunct="1"/>
            <a:r>
              <a:rPr lang="en-US" dirty="0" smtClean="0"/>
              <a:t>Are they  same number or different number (not the abstract word ‘amount’)</a:t>
            </a:r>
          </a:p>
          <a:p>
            <a:pPr lvl="1" eaLnBrk="1" hangingPunct="1"/>
            <a:endParaRPr lang="en-US" dirty="0" smtClean="0"/>
          </a:p>
          <a:p>
            <a:pPr lvl="1" eaLnBrk="1" hangingPunct="1"/>
            <a:r>
              <a:rPr lang="en-US" dirty="0" smtClean="0"/>
              <a:t>Avoid “one” since it can be a pronoun or an amount (everyone needs “one” means something different than the number 1)</a:t>
            </a:r>
          </a:p>
          <a:p>
            <a:pPr lvl="1" eaLnBrk="1" hangingPunct="1"/>
            <a:endParaRPr lang="en-US" dirty="0" smtClean="0"/>
          </a:p>
          <a:p>
            <a:pPr lvl="1" eaLnBrk="1" hangingPunct="1"/>
            <a:r>
              <a:rPr lang="en-US" dirty="0" smtClean="0"/>
              <a:t>“enough” can be a difficult word because it is variable. Try using the words ‘extra’ and ‘no extras’ to suggest a more specific concept</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Title 1"/>
          <p:cNvSpPr>
            <a:spLocks noGrp="1"/>
          </p:cNvSpPr>
          <p:nvPr>
            <p:ph type="title"/>
          </p:nvPr>
        </p:nvSpPr>
        <p:spPr>
          <a:xfrm>
            <a:off x="381000" y="533400"/>
            <a:ext cx="8183880" cy="1051560"/>
          </a:xfrm>
        </p:spPr>
        <p:txBody>
          <a:bodyPr/>
          <a:lstStyle/>
          <a:p>
            <a:pPr eaLnBrk="1" hangingPunct="1"/>
            <a:r>
              <a:rPr lang="en-US" b="1" i="1" dirty="0" smtClean="0">
                <a:solidFill>
                  <a:srgbClr val="92D050"/>
                </a:solidFill>
              </a:rPr>
              <a:t>Social Participation</a:t>
            </a:r>
          </a:p>
        </p:txBody>
      </p:sp>
      <p:sp>
        <p:nvSpPr>
          <p:cNvPr id="3" name="Content Placeholder 2"/>
          <p:cNvSpPr>
            <a:spLocks noGrp="1"/>
          </p:cNvSpPr>
          <p:nvPr>
            <p:ph idx="1"/>
          </p:nvPr>
        </p:nvSpPr>
        <p:spPr>
          <a:xfrm>
            <a:off x="502920" y="1603248"/>
            <a:ext cx="8183880" cy="4187952"/>
          </a:xfrm>
        </p:spPr>
        <p:txBody>
          <a:bodyPr/>
          <a:lstStyle/>
          <a:p>
            <a:pPr eaLnBrk="1" hangingPunct="1"/>
            <a:r>
              <a:rPr lang="en-US" dirty="0" smtClean="0"/>
              <a:t>Cooperative group work may be difficult given students with ASD often have difficulty perceiving other people’s perspective and understanding others’ thinking. </a:t>
            </a:r>
          </a:p>
          <a:p>
            <a:pPr eaLnBrk="1" hangingPunct="1"/>
            <a:endParaRPr lang="en-US" dirty="0" smtClean="0"/>
          </a:p>
          <a:p>
            <a:pPr eaLnBrk="1" hangingPunct="1"/>
            <a:r>
              <a:rPr lang="en-US" dirty="0" smtClean="0"/>
              <a:t>Allowing students with ASD a choice of working with a partner or independently  may be more successful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Title 1"/>
          <p:cNvSpPr>
            <a:spLocks noGrp="1"/>
          </p:cNvSpPr>
          <p:nvPr>
            <p:ph type="title"/>
          </p:nvPr>
        </p:nvSpPr>
        <p:spPr>
          <a:xfrm>
            <a:off x="533400" y="533400"/>
            <a:ext cx="8183880" cy="1051560"/>
          </a:xfrm>
        </p:spPr>
        <p:txBody>
          <a:bodyPr/>
          <a:lstStyle/>
          <a:p>
            <a:pPr eaLnBrk="1" hangingPunct="1"/>
            <a:r>
              <a:rPr lang="en-US" b="1" i="1" dirty="0" smtClean="0">
                <a:solidFill>
                  <a:srgbClr val="92D050"/>
                </a:solidFill>
              </a:rPr>
              <a:t>Manipulatives</a:t>
            </a:r>
          </a:p>
        </p:txBody>
      </p:sp>
      <p:sp>
        <p:nvSpPr>
          <p:cNvPr id="3" name="Content Placeholder 2"/>
          <p:cNvSpPr>
            <a:spLocks noGrp="1"/>
          </p:cNvSpPr>
          <p:nvPr>
            <p:ph idx="1"/>
          </p:nvPr>
        </p:nvSpPr>
        <p:spPr>
          <a:xfrm>
            <a:off x="502920" y="1527048"/>
            <a:ext cx="8183880" cy="4187952"/>
          </a:xfrm>
        </p:spPr>
        <p:txBody>
          <a:bodyPr>
            <a:normAutofit fontScale="92500" lnSpcReduction="10000"/>
          </a:bodyPr>
          <a:lstStyle/>
          <a:p>
            <a:pPr eaLnBrk="1" hangingPunct="1"/>
            <a:r>
              <a:rPr lang="en-US" dirty="0" smtClean="0"/>
              <a:t>Students with ASD have a repertoire of interests and activities which make it difficult to use the same materials in a variety of ways</a:t>
            </a:r>
          </a:p>
          <a:p>
            <a:pPr eaLnBrk="1" hangingPunct="1"/>
            <a:endParaRPr lang="en-US" dirty="0" smtClean="0"/>
          </a:p>
          <a:p>
            <a:pPr eaLnBrk="1" hangingPunct="1"/>
            <a:r>
              <a:rPr lang="en-US" dirty="0" smtClean="0"/>
              <a:t>May require demonstration of manipulative use in different ways (teacher models)</a:t>
            </a:r>
          </a:p>
          <a:p>
            <a:pPr eaLnBrk="1" hangingPunct="1"/>
            <a:endParaRPr lang="en-US" dirty="0" smtClean="0"/>
          </a:p>
          <a:p>
            <a:pPr eaLnBrk="1" hangingPunct="1"/>
            <a:r>
              <a:rPr lang="en-US" dirty="0" smtClean="0"/>
              <a:t>Must explicitly teach students with ASD to be flexible in their interests, thinking, and activities – very challenging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533400"/>
            <a:ext cx="8183880" cy="1051560"/>
          </a:xfrm>
        </p:spPr>
        <p:txBody>
          <a:bodyPr/>
          <a:lstStyle/>
          <a:p>
            <a:pPr eaLnBrk="1" hangingPunct="1"/>
            <a:r>
              <a:rPr lang="en-US" b="1" i="1" dirty="0" smtClean="0">
                <a:solidFill>
                  <a:srgbClr val="92D050"/>
                </a:solidFill>
              </a:rPr>
              <a:t>Splinter Skills</a:t>
            </a:r>
          </a:p>
        </p:txBody>
      </p:sp>
      <p:sp>
        <p:nvSpPr>
          <p:cNvPr id="3" name="Content Placeholder 2"/>
          <p:cNvSpPr>
            <a:spLocks noGrp="1"/>
          </p:cNvSpPr>
          <p:nvPr>
            <p:ph idx="1"/>
          </p:nvPr>
        </p:nvSpPr>
        <p:spPr>
          <a:xfrm>
            <a:off x="502920" y="1755648"/>
            <a:ext cx="8183880" cy="4187952"/>
          </a:xfrm>
        </p:spPr>
        <p:txBody>
          <a:bodyPr>
            <a:normAutofit lnSpcReduction="10000"/>
          </a:bodyPr>
          <a:lstStyle/>
          <a:p>
            <a:pPr eaLnBrk="1" hangingPunct="1"/>
            <a:r>
              <a:rPr lang="en-US" dirty="0" smtClean="0"/>
              <a:t>May have their own unconventional method of solving problems that may yield a correct solution but cannot explain why it works</a:t>
            </a:r>
          </a:p>
          <a:p>
            <a:pPr eaLnBrk="1" hangingPunct="1"/>
            <a:endParaRPr lang="en-US" dirty="0" smtClean="0"/>
          </a:p>
          <a:p>
            <a:pPr eaLnBrk="1" hangingPunct="1"/>
            <a:r>
              <a:rPr lang="en-US" dirty="0" smtClean="0"/>
              <a:t>May successfully calculate a complex math problem yet struggles with answering a one-step addition problem</a:t>
            </a:r>
          </a:p>
          <a:p>
            <a:pPr eaLnBrk="1" hangingPunct="1"/>
            <a:endParaRPr lang="en-US" dirty="0" smtClean="0"/>
          </a:p>
          <a:p>
            <a:pPr eaLnBrk="1" hangingPunct="1"/>
            <a:r>
              <a:rPr lang="en-US" dirty="0" smtClean="0"/>
              <a:t>Important to make connections between mastered skills and new skills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533400"/>
            <a:ext cx="8183880" cy="1051560"/>
          </a:xfrm>
        </p:spPr>
        <p:txBody>
          <a:bodyPr/>
          <a:lstStyle/>
          <a:p>
            <a:pPr eaLnBrk="1" hangingPunct="1"/>
            <a:r>
              <a:rPr lang="en-US" b="1" i="1" dirty="0" smtClean="0">
                <a:solidFill>
                  <a:srgbClr val="92D050"/>
                </a:solidFill>
              </a:rPr>
              <a:t>Asperger Disorder</a:t>
            </a:r>
          </a:p>
        </p:txBody>
      </p:sp>
      <p:sp>
        <p:nvSpPr>
          <p:cNvPr id="3" name="Content Placeholder 2"/>
          <p:cNvSpPr>
            <a:spLocks noGrp="1"/>
          </p:cNvSpPr>
          <p:nvPr>
            <p:ph idx="1"/>
          </p:nvPr>
        </p:nvSpPr>
        <p:spPr>
          <a:xfrm>
            <a:off x="502920" y="1527048"/>
            <a:ext cx="8183880" cy="4416552"/>
          </a:xfrm>
        </p:spPr>
        <p:txBody>
          <a:bodyPr>
            <a:normAutofit fontScale="85000" lnSpcReduction="20000"/>
          </a:bodyPr>
          <a:lstStyle/>
          <a:p>
            <a:pPr eaLnBrk="1" hangingPunct="1"/>
            <a:r>
              <a:rPr lang="en-US" dirty="0" smtClean="0"/>
              <a:t>Generally struggle with application of math principles, understanding functions, and performing accurate calculations</a:t>
            </a:r>
          </a:p>
          <a:p>
            <a:pPr eaLnBrk="1" hangingPunct="1"/>
            <a:endParaRPr lang="en-US" dirty="0" smtClean="0"/>
          </a:p>
          <a:p>
            <a:pPr eaLnBrk="1" hangingPunct="1"/>
            <a:r>
              <a:rPr lang="en-US" dirty="0" smtClean="0"/>
              <a:t>Noises, space, etc. interrupt their thinking</a:t>
            </a:r>
          </a:p>
          <a:p>
            <a:pPr eaLnBrk="1" hangingPunct="1"/>
            <a:endParaRPr lang="en-US" dirty="0" smtClean="0"/>
          </a:p>
          <a:p>
            <a:pPr eaLnBrk="1" hangingPunct="1"/>
            <a:r>
              <a:rPr lang="en-US" dirty="0" smtClean="0"/>
              <a:t>May need to change setting, use headphones or ear plugs to block out noise, etc…</a:t>
            </a:r>
          </a:p>
          <a:p>
            <a:pPr eaLnBrk="1" hangingPunct="1"/>
            <a:endParaRPr lang="en-US" dirty="0" smtClean="0"/>
          </a:p>
          <a:p>
            <a:pPr eaLnBrk="1" hangingPunct="1"/>
            <a:r>
              <a:rPr lang="en-US" dirty="0" smtClean="0"/>
              <a:t>May have strengths in mental computation but difficulty communicating or showing how they arrived at answer (requirement to show work is inherent in mathematics)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eaLnBrk="1" hangingPunct="1"/>
            <a:r>
              <a:rPr lang="en-US" dirty="0" smtClean="0"/>
              <a:t>May have difficulty selecting the important information and selecting appropriate strategies or the correct pattern</a:t>
            </a:r>
          </a:p>
          <a:p>
            <a:pPr eaLnBrk="1" hangingPunct="1"/>
            <a:endParaRPr lang="en-US" dirty="0" smtClean="0"/>
          </a:p>
          <a:p>
            <a:pPr eaLnBrk="1" hangingPunct="1"/>
            <a:r>
              <a:rPr lang="en-US" dirty="0" smtClean="0"/>
              <a:t>May have difficulty monitoring the steps in their thinking; can be disorganized or not know where to begin, may not stop to evaluate their work</a:t>
            </a:r>
          </a:p>
          <a:p>
            <a:pPr eaLnBrk="1" hangingPunct="1"/>
            <a:endParaRPr lang="en-US" dirty="0" smtClean="0"/>
          </a:p>
          <a:p>
            <a:pPr eaLnBrk="1" hangingPunct="1"/>
            <a:r>
              <a:rPr lang="en-US" dirty="0" smtClean="0"/>
              <a:t>May require prompt or cue cards for support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533400"/>
            <a:ext cx="8183880" cy="1051560"/>
          </a:xfrm>
        </p:spPr>
        <p:txBody>
          <a:bodyPr/>
          <a:lstStyle/>
          <a:p>
            <a:pPr eaLnBrk="1" hangingPunct="1"/>
            <a:r>
              <a:rPr lang="en-US" b="1" i="1" dirty="0" smtClean="0">
                <a:solidFill>
                  <a:srgbClr val="92D050"/>
                </a:solidFill>
              </a:rPr>
              <a:t>Curricular Accommodations</a:t>
            </a:r>
          </a:p>
        </p:txBody>
      </p:sp>
      <p:sp>
        <p:nvSpPr>
          <p:cNvPr id="3" name="Content Placeholder 2"/>
          <p:cNvSpPr>
            <a:spLocks noGrp="1"/>
          </p:cNvSpPr>
          <p:nvPr>
            <p:ph idx="1"/>
          </p:nvPr>
        </p:nvSpPr>
        <p:spPr>
          <a:xfrm>
            <a:off x="502920" y="1527048"/>
            <a:ext cx="8183880" cy="4187952"/>
          </a:xfrm>
        </p:spPr>
        <p:txBody>
          <a:bodyPr>
            <a:normAutofit fontScale="92500" lnSpcReduction="20000"/>
          </a:bodyPr>
          <a:lstStyle/>
          <a:p>
            <a:pPr eaLnBrk="1" hangingPunct="1"/>
            <a:r>
              <a:rPr lang="en-US" dirty="0" smtClean="0"/>
              <a:t>Avoid True/False format – confusing because one word or multiple words can be incorrect and meaning is implied rather than directly stated</a:t>
            </a:r>
          </a:p>
          <a:p>
            <a:pPr eaLnBrk="1" hangingPunct="1"/>
            <a:endParaRPr lang="en-US" dirty="0" smtClean="0"/>
          </a:p>
          <a:p>
            <a:pPr eaLnBrk="1" hangingPunct="1"/>
            <a:r>
              <a:rPr lang="en-US" dirty="0" smtClean="0"/>
              <a:t>Multiple choice and fill in the blank are more successful</a:t>
            </a:r>
          </a:p>
          <a:p>
            <a:pPr eaLnBrk="1" hangingPunct="1"/>
            <a:endParaRPr lang="en-US" dirty="0" smtClean="0"/>
          </a:p>
          <a:p>
            <a:pPr eaLnBrk="1" hangingPunct="1"/>
            <a:r>
              <a:rPr lang="en-US" dirty="0" smtClean="0"/>
              <a:t>Modify directions – simplify, use reference charts, check for understanding through retelling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530352"/>
            <a:ext cx="8183880" cy="5337048"/>
          </a:xfrm>
        </p:spPr>
        <p:txBody>
          <a:bodyPr>
            <a:normAutofit fontScale="92500" lnSpcReduction="20000"/>
          </a:bodyPr>
          <a:lstStyle/>
          <a:p>
            <a:pPr eaLnBrk="1" hangingPunct="1"/>
            <a:r>
              <a:rPr lang="en-US" dirty="0" smtClean="0"/>
              <a:t>Modify the way the complete assignments, organize or solve problems – allow illustrations, verbal responses, mental math…</a:t>
            </a:r>
          </a:p>
          <a:p>
            <a:pPr eaLnBrk="1" hangingPunct="1"/>
            <a:endParaRPr lang="en-US" dirty="0" smtClean="0"/>
          </a:p>
          <a:p>
            <a:pPr eaLnBrk="1" hangingPunct="1"/>
            <a:r>
              <a:rPr lang="en-US" dirty="0" smtClean="0"/>
              <a:t>Change location in which assignments are completed</a:t>
            </a:r>
          </a:p>
          <a:p>
            <a:pPr eaLnBrk="1" hangingPunct="1"/>
            <a:endParaRPr lang="en-US" dirty="0" smtClean="0"/>
          </a:p>
          <a:p>
            <a:pPr eaLnBrk="1" hangingPunct="1"/>
            <a:r>
              <a:rPr lang="en-US" dirty="0" smtClean="0"/>
              <a:t>Break task down into manageable chunks with time allotted for each component </a:t>
            </a:r>
          </a:p>
          <a:p>
            <a:pPr eaLnBrk="1" hangingPunct="1"/>
            <a:endParaRPr lang="en-US" dirty="0" smtClean="0"/>
          </a:p>
          <a:p>
            <a:pPr eaLnBrk="1" hangingPunct="1"/>
            <a:r>
              <a:rPr lang="en-US" dirty="0" smtClean="0"/>
              <a:t>Use visuals such as cue cards or prompts – use different colored blocks, pencils, or manipulatives to illustrate the different processes involved in the problem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530352"/>
            <a:ext cx="8183880" cy="5260848"/>
          </a:xfrm>
        </p:spPr>
        <p:txBody>
          <a:bodyPr>
            <a:normAutofit fontScale="92500" lnSpcReduction="20000"/>
          </a:bodyPr>
          <a:lstStyle/>
          <a:p>
            <a:pPr eaLnBrk="1" hangingPunct="1"/>
            <a:r>
              <a:rPr lang="en-US" dirty="0" smtClean="0"/>
              <a:t>Rather than write out math problems on lined paper, turn the paper sideways to use columns</a:t>
            </a:r>
          </a:p>
          <a:p>
            <a:pPr eaLnBrk="1" hangingPunct="1"/>
            <a:endParaRPr lang="en-US" dirty="0" smtClean="0"/>
          </a:p>
          <a:p>
            <a:pPr eaLnBrk="1" hangingPunct="1"/>
            <a:r>
              <a:rPr lang="en-US" dirty="0" smtClean="0"/>
              <a:t>Use graph paper to organize and set up computation problems – provides structure and assists with alignment issues</a:t>
            </a:r>
          </a:p>
          <a:p>
            <a:pPr eaLnBrk="1" hangingPunct="1"/>
            <a:endParaRPr lang="en-US" dirty="0" smtClean="0"/>
          </a:p>
          <a:p>
            <a:pPr eaLnBrk="1" hangingPunct="1"/>
            <a:r>
              <a:rPr lang="en-US" dirty="0" smtClean="0"/>
              <a:t>Accept different solution processes – shouldn’t be required to use a particular solution strategy but encouraged to find many ways</a:t>
            </a:r>
          </a:p>
          <a:p>
            <a:pPr eaLnBrk="1" hangingPunct="1"/>
            <a:endParaRPr lang="en-US" dirty="0" smtClean="0"/>
          </a:p>
          <a:p>
            <a:pPr eaLnBrk="1" hangingPunct="1"/>
            <a:r>
              <a:rPr lang="en-US" dirty="0" smtClean="0"/>
              <a:t>Speed of completion may not be the best measure or expectation – praise for being persistent and careful rather than fast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83880" cy="1051560"/>
          </a:xfrm>
        </p:spPr>
        <p:txBody>
          <a:bodyPr/>
          <a:lstStyle/>
          <a:p>
            <a:r>
              <a:rPr lang="en-US" dirty="0" smtClean="0"/>
              <a:t>Importance of Visuals</a:t>
            </a:r>
            <a:endParaRPr lang="en-US" dirty="0"/>
          </a:p>
        </p:txBody>
      </p:sp>
      <p:sp>
        <p:nvSpPr>
          <p:cNvPr id="3" name="Content Placeholder 2"/>
          <p:cNvSpPr>
            <a:spLocks noGrp="1"/>
          </p:cNvSpPr>
          <p:nvPr>
            <p:ph idx="1"/>
          </p:nvPr>
        </p:nvSpPr>
        <p:spPr>
          <a:xfrm>
            <a:off x="381000" y="1676400"/>
            <a:ext cx="8183880" cy="4187952"/>
          </a:xfrm>
        </p:spPr>
        <p:txBody>
          <a:bodyPr/>
          <a:lstStyle/>
          <a:p>
            <a:pPr>
              <a:buNone/>
            </a:pPr>
            <a:r>
              <a:rPr lang="en-US" dirty="0" smtClean="0">
                <a:hlinkClick r:id="rId2"/>
              </a:rPr>
              <a:t>http://www.youtube.com/watch?v=RO6dc7QSQb4&amp;feature=related</a:t>
            </a:r>
            <a:endParaRPr lang="en-US" dirty="0" smtClean="0"/>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183880" cy="1051560"/>
          </a:xfrm>
        </p:spPr>
        <p:txBody>
          <a:bodyPr>
            <a:normAutofit fontScale="90000"/>
          </a:bodyPr>
          <a:lstStyle/>
          <a:p>
            <a:r>
              <a:rPr lang="en-US" dirty="0" smtClean="0"/>
              <a:t>Any children in your current placement diagnosed with Autism? </a:t>
            </a:r>
            <a:endParaRPr lang="en-US" dirty="0"/>
          </a:p>
        </p:txBody>
      </p:sp>
      <p:pic>
        <p:nvPicPr>
          <p:cNvPr id="76802" name="Picture 2" descr="http://www.autism-community.com/wp-content/uploads/2010/07/ASD-Kids.jpg"/>
          <p:cNvPicPr>
            <a:picLocks noChangeAspect="1" noChangeArrowheads="1"/>
          </p:cNvPicPr>
          <p:nvPr/>
        </p:nvPicPr>
        <p:blipFill>
          <a:blip r:embed="rId2" cstate="print"/>
          <a:srcRect/>
          <a:stretch>
            <a:fillRect/>
          </a:stretch>
        </p:blipFill>
        <p:spPr bwMode="auto">
          <a:xfrm>
            <a:off x="2895600" y="2743200"/>
            <a:ext cx="3589775" cy="2623080"/>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Title 1"/>
          <p:cNvSpPr>
            <a:spLocks noGrp="1"/>
          </p:cNvSpPr>
          <p:nvPr>
            <p:ph type="title"/>
          </p:nvPr>
        </p:nvSpPr>
        <p:spPr>
          <a:xfrm>
            <a:off x="533400" y="533400"/>
            <a:ext cx="8183880" cy="1051560"/>
          </a:xfrm>
        </p:spPr>
        <p:txBody>
          <a:bodyPr/>
          <a:lstStyle/>
          <a:p>
            <a:pPr eaLnBrk="1" hangingPunct="1"/>
            <a:r>
              <a:rPr lang="en-US" b="1" i="1" dirty="0" smtClean="0">
                <a:solidFill>
                  <a:srgbClr val="92D050"/>
                </a:solidFill>
              </a:rPr>
              <a:t>For Word Problems</a:t>
            </a:r>
          </a:p>
        </p:txBody>
      </p:sp>
      <p:sp>
        <p:nvSpPr>
          <p:cNvPr id="3" name="Content Placeholder 2"/>
          <p:cNvSpPr>
            <a:spLocks noGrp="1"/>
          </p:cNvSpPr>
          <p:nvPr>
            <p:ph idx="1"/>
          </p:nvPr>
        </p:nvSpPr>
        <p:spPr>
          <a:xfrm>
            <a:off x="502920" y="1603248"/>
            <a:ext cx="8183880" cy="4187952"/>
          </a:xfrm>
        </p:spPr>
        <p:txBody>
          <a:bodyPr/>
          <a:lstStyle/>
          <a:p>
            <a:pPr eaLnBrk="1" hangingPunct="1"/>
            <a:r>
              <a:rPr lang="en-US" dirty="0" smtClean="0"/>
              <a:t>When the goal is to master an operation rather than to decipher the complex language in word problems</a:t>
            </a:r>
          </a:p>
          <a:p>
            <a:pPr lvl="1" eaLnBrk="1" hangingPunct="1"/>
            <a:r>
              <a:rPr lang="en-US" dirty="0" smtClean="0"/>
              <a:t>Re-write the problem to assure that the language is not confusing ex. How many more problems can be re-written as How many more X than Y?</a:t>
            </a:r>
          </a:p>
          <a:p>
            <a:pPr lvl="1" eaLnBrk="1" hangingPunct="1"/>
            <a:r>
              <a:rPr lang="en-US" dirty="0" smtClean="0"/>
              <a:t>Remove unnecessary words and change pronouns to names to make references easier</a:t>
            </a:r>
          </a:p>
          <a:p>
            <a:pPr lvl="2" eaLnBrk="1" hangingPunct="1"/>
            <a:r>
              <a:rPr lang="en-US" dirty="0" smtClean="0"/>
              <a:t>Ex. Mary had broken one, how many did Mary have left?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183880" cy="1051560"/>
          </a:xfrm>
        </p:spPr>
        <p:txBody>
          <a:bodyPr/>
          <a:lstStyle/>
          <a:p>
            <a:r>
              <a:rPr lang="en-US" dirty="0" err="1" smtClean="0"/>
              <a:t>TouchMath</a:t>
            </a:r>
            <a:endParaRPr lang="en-US" dirty="0"/>
          </a:p>
        </p:txBody>
      </p:sp>
      <p:sp>
        <p:nvSpPr>
          <p:cNvPr id="3" name="Content Placeholder 2"/>
          <p:cNvSpPr>
            <a:spLocks noGrp="1"/>
          </p:cNvSpPr>
          <p:nvPr>
            <p:ph idx="1"/>
          </p:nvPr>
        </p:nvSpPr>
        <p:spPr>
          <a:xfrm>
            <a:off x="457200" y="4648200"/>
            <a:ext cx="8183880" cy="2060448"/>
          </a:xfrm>
        </p:spPr>
        <p:txBody>
          <a:bodyPr/>
          <a:lstStyle/>
          <a:p>
            <a:r>
              <a:rPr lang="en-US" sz="2000" dirty="0" smtClean="0">
                <a:hlinkClick r:id="rId2"/>
              </a:rPr>
              <a:t>http://www.youtube.com/watch?v=-H_fdf-odsc</a:t>
            </a:r>
            <a:endParaRPr lang="en-US" sz="2000" dirty="0" smtClean="0"/>
          </a:p>
          <a:p>
            <a:r>
              <a:rPr lang="en-US" sz="2000" dirty="0" smtClean="0">
                <a:hlinkClick r:id="rId3"/>
              </a:rPr>
              <a:t>http://www.touchmath.com/index.cfm?fuseaction=freestuff.welcome</a:t>
            </a:r>
            <a:endParaRPr lang="en-US" sz="2000" dirty="0" smtClean="0"/>
          </a:p>
          <a:p>
            <a:endParaRPr lang="en-US" dirty="0"/>
          </a:p>
        </p:txBody>
      </p:sp>
      <p:pic>
        <p:nvPicPr>
          <p:cNvPr id="61442" name="Picture 2" descr="http://www.touchmath.com/images/grid.jpg"/>
          <p:cNvPicPr>
            <a:picLocks noChangeAspect="1" noChangeArrowheads="1"/>
          </p:cNvPicPr>
          <p:nvPr/>
        </p:nvPicPr>
        <p:blipFill>
          <a:blip r:embed="rId4" cstate="print"/>
          <a:srcRect/>
          <a:stretch>
            <a:fillRect/>
          </a:stretch>
        </p:blipFill>
        <p:spPr bwMode="auto">
          <a:xfrm>
            <a:off x="4419600" y="1143000"/>
            <a:ext cx="2447925" cy="2438400"/>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83880" cy="1051560"/>
          </a:xfrm>
        </p:spPr>
        <p:txBody>
          <a:bodyPr/>
          <a:lstStyle/>
          <a:p>
            <a:r>
              <a:rPr lang="en-US" dirty="0" smtClean="0"/>
              <a:t>MSU Autism Study</a:t>
            </a:r>
            <a:endParaRPr lang="en-US" dirty="0"/>
          </a:p>
        </p:txBody>
      </p:sp>
      <p:sp>
        <p:nvSpPr>
          <p:cNvPr id="3" name="Content Placeholder 2"/>
          <p:cNvSpPr>
            <a:spLocks noGrp="1"/>
          </p:cNvSpPr>
          <p:nvPr>
            <p:ph idx="1"/>
          </p:nvPr>
        </p:nvSpPr>
        <p:spPr>
          <a:xfrm>
            <a:off x="304800" y="1447800"/>
            <a:ext cx="8305800" cy="4648200"/>
          </a:xfrm>
        </p:spPr>
        <p:txBody>
          <a:bodyPr>
            <a:normAutofit fontScale="62500" lnSpcReduction="20000"/>
          </a:bodyPr>
          <a:lstStyle/>
          <a:p>
            <a:r>
              <a:rPr lang="en-US" dirty="0" smtClean="0"/>
              <a:t>Dr. Bolt and Dr. Ferreri</a:t>
            </a:r>
          </a:p>
          <a:p>
            <a:endParaRPr lang="en-US" dirty="0" smtClean="0"/>
          </a:p>
          <a:p>
            <a:r>
              <a:rPr lang="en-US" dirty="0" smtClean="0"/>
              <a:t>The study of 194 Michigan educators found that many teachers have little to no experience working with autistic children. More than 40 percent are not applying the most effective teaching methods, according to researchers. </a:t>
            </a:r>
          </a:p>
          <a:p>
            <a:endParaRPr lang="en-US" dirty="0" smtClean="0"/>
          </a:p>
          <a:p>
            <a:r>
              <a:rPr lang="en-US" dirty="0" smtClean="0"/>
              <a:t>According to the study, 15,403 students in Michigan have autism spectrum disorders</a:t>
            </a:r>
          </a:p>
          <a:p>
            <a:endParaRPr lang="en-US" dirty="0" smtClean="0"/>
          </a:p>
          <a:p>
            <a:r>
              <a:rPr lang="en-US" dirty="0" smtClean="0"/>
              <a:t>The $310,000 study was funded by Eileen and Ron Weiser, the Kellogg Foundation and the Skillman Foundation</a:t>
            </a:r>
          </a:p>
          <a:p>
            <a:endParaRPr lang="en-US" dirty="0" smtClean="0"/>
          </a:p>
          <a:p>
            <a:r>
              <a:rPr lang="en-US" dirty="0" smtClean="0"/>
              <a:t>Presented findings to state policymakers</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endParaRPr lang="en-US" dirty="0"/>
          </a:p>
        </p:txBody>
      </p:sp>
      <p:pic>
        <p:nvPicPr>
          <p:cNvPr id="91138" name="Picture 2" descr="Eden Sawczenko.jpg"/>
          <p:cNvPicPr>
            <a:picLocks noChangeAspect="1" noChangeArrowheads="1"/>
          </p:cNvPicPr>
          <p:nvPr/>
        </p:nvPicPr>
        <p:blipFill>
          <a:blip r:embed="rId3" cstate="print"/>
          <a:srcRect/>
          <a:stretch>
            <a:fillRect/>
          </a:stretch>
        </p:blipFill>
        <p:spPr bwMode="auto">
          <a:xfrm>
            <a:off x="5524500" y="4467225"/>
            <a:ext cx="3619500" cy="2390775"/>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83880" cy="1051560"/>
          </a:xfrm>
        </p:spPr>
        <p:txBody>
          <a:bodyPr/>
          <a:lstStyle/>
          <a:p>
            <a:r>
              <a:rPr lang="en-US" dirty="0" err="1" smtClean="0"/>
              <a:t>Snoezelen</a:t>
            </a:r>
            <a:r>
              <a:rPr lang="en-US" dirty="0" smtClean="0"/>
              <a:t>-Sensory Room</a:t>
            </a:r>
            <a:endParaRPr lang="en-US" dirty="0"/>
          </a:p>
        </p:txBody>
      </p:sp>
      <p:sp>
        <p:nvSpPr>
          <p:cNvPr id="3" name="Content Placeholder 2"/>
          <p:cNvSpPr>
            <a:spLocks noGrp="1"/>
          </p:cNvSpPr>
          <p:nvPr>
            <p:ph idx="1"/>
          </p:nvPr>
        </p:nvSpPr>
        <p:spPr>
          <a:xfrm>
            <a:off x="533400" y="1676400"/>
            <a:ext cx="8183880" cy="4187952"/>
          </a:xfrm>
        </p:spPr>
        <p:txBody>
          <a:bodyPr/>
          <a:lstStyle/>
          <a:p>
            <a:pPr>
              <a:buNone/>
            </a:pPr>
            <a:r>
              <a:rPr lang="en-US" dirty="0" smtClean="0">
                <a:hlinkClick r:id="rId2"/>
              </a:rPr>
              <a:t>http://www.youtube.com/watch?v=8doQvPjBiQg</a:t>
            </a:r>
            <a:endParaRPr lang="en-US" dirty="0" smtClean="0"/>
          </a:p>
          <a:p>
            <a:pPr>
              <a:buNone/>
            </a:pP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183880" cy="1051560"/>
          </a:xfrm>
        </p:spPr>
        <p:txBody>
          <a:bodyPr/>
          <a:lstStyle/>
          <a:p>
            <a:r>
              <a:rPr lang="en-US" dirty="0" smtClean="0"/>
              <a:t>Additional Resources </a:t>
            </a:r>
            <a:endParaRPr lang="en-US" dirty="0"/>
          </a:p>
        </p:txBody>
      </p:sp>
      <p:sp>
        <p:nvSpPr>
          <p:cNvPr id="3" name="Content Placeholder 2"/>
          <p:cNvSpPr>
            <a:spLocks noGrp="1"/>
          </p:cNvSpPr>
          <p:nvPr>
            <p:ph idx="1"/>
          </p:nvPr>
        </p:nvSpPr>
        <p:spPr>
          <a:xfrm>
            <a:off x="609600" y="1905000"/>
            <a:ext cx="8183880" cy="2971800"/>
          </a:xfrm>
        </p:spPr>
        <p:txBody>
          <a:bodyPr>
            <a:normAutofit/>
          </a:bodyPr>
          <a:lstStyle/>
          <a:p>
            <a:r>
              <a:rPr lang="en-US" sz="1800" dirty="0" smtClean="0"/>
              <a:t>Sites for Autistic Support Teachers</a:t>
            </a:r>
            <a:endParaRPr lang="en-US" sz="1800" dirty="0" smtClean="0">
              <a:hlinkClick r:id="rId2"/>
            </a:endParaRPr>
          </a:p>
          <a:p>
            <a:pPr>
              <a:buNone/>
            </a:pPr>
            <a:r>
              <a:rPr lang="en-US" sz="1800" dirty="0" smtClean="0"/>
              <a:t>	</a:t>
            </a:r>
            <a:r>
              <a:rPr lang="en-US" sz="1800" dirty="0" smtClean="0">
                <a:hlinkClick r:id="rId2"/>
              </a:rPr>
              <a:t>http://www.angelfire.com/pa5/as/asteachersites.html</a:t>
            </a:r>
          </a:p>
          <a:p>
            <a:r>
              <a:rPr lang="en-US" sz="1800" dirty="0" smtClean="0"/>
              <a:t>Free Printable Games</a:t>
            </a:r>
          </a:p>
          <a:p>
            <a:pPr>
              <a:buNone/>
            </a:pPr>
            <a:r>
              <a:rPr lang="en-US" sz="1600" dirty="0" smtClean="0"/>
              <a:t>	</a:t>
            </a:r>
            <a:r>
              <a:rPr lang="en-US" sz="1600" dirty="0" smtClean="0">
                <a:hlinkClick r:id="rId2"/>
              </a:rPr>
              <a:t>http://filefolderheaven.com/index.php?main_page=index&amp;cPath=16_27</a:t>
            </a:r>
            <a:endParaRPr lang="en-US" sz="1600" dirty="0" smtClean="0"/>
          </a:p>
          <a:p>
            <a:r>
              <a:rPr lang="en-US" sz="1800" dirty="0" smtClean="0"/>
              <a:t>Autism Resources</a:t>
            </a:r>
            <a:endParaRPr lang="en-US" sz="1800" dirty="0" smtClean="0">
              <a:hlinkClick r:id="rId3"/>
            </a:endParaRPr>
          </a:p>
          <a:p>
            <a:pPr>
              <a:buNone/>
            </a:pPr>
            <a:r>
              <a:rPr lang="en-US" sz="1800" dirty="0" smtClean="0"/>
              <a:t>	</a:t>
            </a:r>
            <a:r>
              <a:rPr lang="en-US" sz="1800" dirty="0" smtClean="0">
                <a:hlinkClick r:id="rId3"/>
              </a:rPr>
              <a:t>http://www.tulareselpa.org/Autism/ClassroomSupports.shtm</a:t>
            </a:r>
            <a:endParaRPr lang="en-US" sz="1800" dirty="0" smtClean="0"/>
          </a:p>
          <a:p>
            <a:r>
              <a:rPr lang="en-US" sz="1800" dirty="0" smtClean="0"/>
              <a:t>TEACCH</a:t>
            </a:r>
          </a:p>
          <a:p>
            <a:pPr>
              <a:buNone/>
            </a:pPr>
            <a:r>
              <a:rPr lang="en-US" sz="1800" dirty="0" smtClean="0"/>
              <a:t>	</a:t>
            </a:r>
            <a:r>
              <a:rPr lang="en-US" sz="1800" dirty="0" smtClean="0">
                <a:hlinkClick r:id="rId4"/>
              </a:rPr>
              <a:t>http://teacch.com/</a:t>
            </a:r>
            <a:endParaRPr lang="en-US" sz="1800" dirty="0" smtClean="0"/>
          </a:p>
          <a:p>
            <a:endParaRPr lang="en-US" sz="1800" dirty="0" smtClean="0"/>
          </a:p>
          <a:p>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83880" cy="1051560"/>
          </a:xfrm>
        </p:spPr>
        <p:txBody>
          <a:bodyPr/>
          <a:lstStyle/>
          <a:p>
            <a:r>
              <a:rPr lang="en-US" dirty="0" smtClean="0"/>
              <a:t>Technology Lesson Plan</a:t>
            </a:r>
            <a:endParaRPr lang="en-US" dirty="0"/>
          </a:p>
        </p:txBody>
      </p:sp>
      <p:sp>
        <p:nvSpPr>
          <p:cNvPr id="3" name="Content Placeholder 2"/>
          <p:cNvSpPr>
            <a:spLocks noGrp="1"/>
          </p:cNvSpPr>
          <p:nvPr>
            <p:ph idx="1"/>
          </p:nvPr>
        </p:nvSpPr>
        <p:spPr>
          <a:xfrm>
            <a:off x="609600" y="1600200"/>
            <a:ext cx="8183880" cy="4187952"/>
          </a:xfrm>
        </p:spPr>
        <p:txBody>
          <a:bodyPr/>
          <a:lstStyle/>
          <a:p>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609600"/>
            <a:ext cx="8183880" cy="1051560"/>
          </a:xfrm>
        </p:spPr>
        <p:txBody>
          <a:bodyPr/>
          <a:lstStyle/>
          <a:p>
            <a:pPr eaLnBrk="1" hangingPunct="1"/>
            <a:r>
              <a:rPr lang="en-US" dirty="0" smtClean="0"/>
              <a:t>References</a:t>
            </a:r>
          </a:p>
        </p:txBody>
      </p:sp>
      <p:sp>
        <p:nvSpPr>
          <p:cNvPr id="49155" name="Content Placeholder 2"/>
          <p:cNvSpPr>
            <a:spLocks noGrp="1"/>
          </p:cNvSpPr>
          <p:nvPr>
            <p:ph idx="1"/>
          </p:nvPr>
        </p:nvSpPr>
        <p:spPr>
          <a:xfrm>
            <a:off x="502920" y="1831848"/>
            <a:ext cx="8183880" cy="4187952"/>
          </a:xfrm>
        </p:spPr>
        <p:txBody>
          <a:bodyPr/>
          <a:lstStyle/>
          <a:p>
            <a:pPr>
              <a:buNone/>
            </a:pPr>
            <a:r>
              <a:rPr lang="en-US" sz="2000" dirty="0" smtClean="0"/>
              <a:t>Carrington, Suzanne and Graham, Lorraine (1999) </a:t>
            </a:r>
            <a:r>
              <a:rPr lang="en-US" sz="2000" dirty="0" err="1" smtClean="0"/>
              <a:t>Asperger's</a:t>
            </a:r>
            <a:r>
              <a:rPr lang="en-US" sz="2000" dirty="0" smtClean="0"/>
              <a:t> syndrome: learner characteristics and teaching strategies. </a:t>
            </a:r>
            <a:r>
              <a:rPr lang="en-US" sz="2000" i="1" dirty="0" smtClean="0"/>
              <a:t>Special Education Perspectives 8(2):15-23.</a:t>
            </a:r>
          </a:p>
          <a:p>
            <a:pPr>
              <a:buNone/>
            </a:pPr>
            <a:endParaRPr lang="en-US" sz="2000" dirty="0" smtClean="0"/>
          </a:p>
          <a:p>
            <a:pPr>
              <a:buNone/>
            </a:pPr>
            <a:r>
              <a:rPr lang="en-US" sz="2000" dirty="0" smtClean="0"/>
              <a:t>Baker, S. (2007). Math Strategies Supporting Students with ASD. Iowa Dept. of Ed/ University of Iowa CHSC presentation power point.</a:t>
            </a:r>
          </a:p>
          <a:p>
            <a:pPr eaLnBrk="1" hangingPunct="1">
              <a:buFont typeface="Arial" charset="0"/>
              <a:buNone/>
            </a:pPr>
            <a:endParaRPr lang="en-US" sz="2000" dirty="0" smtClean="0"/>
          </a:p>
          <a:p>
            <a:pPr eaLnBrk="1" hangingPunct="1">
              <a:buFont typeface="Arial" charset="0"/>
              <a:buNone/>
            </a:pPr>
            <a:r>
              <a:rPr lang="en-US" sz="2000" dirty="0" smtClean="0"/>
              <a:t>Harrower, J. &amp; Dunlap, G. (2001). Including children with autism in general education classrooms: A review of effective strategies</a:t>
            </a:r>
            <a:r>
              <a:rPr lang="en-US" sz="2000" i="1" dirty="0" smtClean="0"/>
              <a:t>. Behavior Modification, 25, </a:t>
            </a:r>
            <a:r>
              <a:rPr lang="en-US" sz="2000" dirty="0" smtClean="0"/>
              <a:t>762-784. </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183880" cy="1051560"/>
          </a:xfrm>
        </p:spPr>
        <p:txBody>
          <a:bodyPr/>
          <a:lstStyle/>
          <a:p>
            <a:r>
              <a:rPr lang="en-US" dirty="0" smtClean="0"/>
              <a:t>For next week…</a:t>
            </a:r>
            <a:endParaRPr lang="en-US" dirty="0"/>
          </a:p>
        </p:txBody>
      </p:sp>
      <p:sp>
        <p:nvSpPr>
          <p:cNvPr id="3" name="Content Placeholder 2"/>
          <p:cNvSpPr>
            <a:spLocks noGrp="1"/>
          </p:cNvSpPr>
          <p:nvPr>
            <p:ph idx="1"/>
          </p:nvPr>
        </p:nvSpPr>
        <p:spPr>
          <a:xfrm>
            <a:off x="533400" y="1679448"/>
            <a:ext cx="8183880" cy="4187952"/>
          </a:xfrm>
        </p:spPr>
        <p:txBody>
          <a:bodyPr/>
          <a:lstStyle/>
          <a:p>
            <a:r>
              <a:rPr lang="en-US" dirty="0" smtClean="0"/>
              <a:t>Read “Understanding and Teaching Students with Traumatic Brain Injury” </a:t>
            </a:r>
          </a:p>
          <a:p>
            <a:r>
              <a:rPr lang="en-US" dirty="0" smtClean="0"/>
              <a:t>Additional articles posted are optional</a:t>
            </a:r>
          </a:p>
          <a:p>
            <a:r>
              <a:rPr lang="en-US" dirty="0" smtClean="0"/>
              <a:t>Article on physical &amp; health disabilities</a:t>
            </a:r>
          </a:p>
          <a:p>
            <a:r>
              <a:rPr lang="en-US" dirty="0" smtClean="0"/>
              <a:t>Conduct 9</a:t>
            </a:r>
            <a:r>
              <a:rPr lang="en-US" baseline="30000" dirty="0" smtClean="0"/>
              <a:t>th</a:t>
            </a:r>
            <a:r>
              <a:rPr lang="en-US" dirty="0" smtClean="0"/>
              <a:t> observation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Title 1"/>
          <p:cNvSpPr>
            <a:spLocks noGrp="1"/>
          </p:cNvSpPr>
          <p:nvPr>
            <p:ph type="title"/>
          </p:nvPr>
        </p:nvSpPr>
        <p:spPr>
          <a:xfrm>
            <a:off x="381000" y="381000"/>
            <a:ext cx="8183880" cy="1051560"/>
          </a:xfrm>
        </p:spPr>
        <p:txBody>
          <a:bodyPr/>
          <a:lstStyle/>
          <a:p>
            <a:pPr eaLnBrk="1" hangingPunct="1"/>
            <a:r>
              <a:rPr lang="en-US" dirty="0" smtClean="0"/>
              <a:t>Famous People with ASD</a:t>
            </a:r>
          </a:p>
        </p:txBody>
      </p:sp>
      <p:sp>
        <p:nvSpPr>
          <p:cNvPr id="4099" name="Content Placeholder 2"/>
          <p:cNvSpPr>
            <a:spLocks noGrp="1"/>
          </p:cNvSpPr>
          <p:nvPr>
            <p:ph idx="1"/>
          </p:nvPr>
        </p:nvSpPr>
        <p:spPr>
          <a:xfrm>
            <a:off x="228600" y="1527048"/>
            <a:ext cx="8183880" cy="4187952"/>
          </a:xfrm>
        </p:spPr>
        <p:txBody>
          <a:bodyPr>
            <a:normAutofit/>
          </a:bodyPr>
          <a:lstStyle/>
          <a:p>
            <a:pPr eaLnBrk="1" hangingPunct="1"/>
            <a:r>
              <a:rPr lang="en-US" sz="1900" b="1" dirty="0" smtClean="0"/>
              <a:t>Jim Henson </a:t>
            </a:r>
            <a:r>
              <a:rPr lang="en-US" sz="1900" dirty="0" smtClean="0"/>
              <a:t>- puppeteer</a:t>
            </a:r>
          </a:p>
          <a:p>
            <a:pPr eaLnBrk="1" hangingPunct="1"/>
            <a:r>
              <a:rPr lang="en-US" sz="1900" b="1" dirty="0" smtClean="0"/>
              <a:t>George Orwell </a:t>
            </a:r>
            <a:r>
              <a:rPr lang="en-US" sz="1900" dirty="0" smtClean="0"/>
              <a:t>– writer, journalist, </a:t>
            </a:r>
          </a:p>
          <a:p>
            <a:pPr eaLnBrk="1" hangingPunct="1">
              <a:buNone/>
            </a:pPr>
            <a:r>
              <a:rPr lang="en-US" sz="1900" dirty="0" smtClean="0"/>
              <a:t>		novelist</a:t>
            </a:r>
          </a:p>
          <a:p>
            <a:pPr eaLnBrk="1" hangingPunct="1"/>
            <a:r>
              <a:rPr lang="en-US" sz="1900" b="1" dirty="0" smtClean="0"/>
              <a:t>Charles Darwin </a:t>
            </a:r>
            <a:r>
              <a:rPr lang="en-US" sz="1900" dirty="0" smtClean="0"/>
              <a:t>– naturalist</a:t>
            </a:r>
          </a:p>
          <a:p>
            <a:pPr eaLnBrk="1" hangingPunct="1"/>
            <a:r>
              <a:rPr lang="en-US" sz="1900" b="1" dirty="0" smtClean="0"/>
              <a:t>Henry Cavendish </a:t>
            </a:r>
            <a:r>
              <a:rPr lang="en-US" sz="1900" dirty="0" smtClean="0"/>
              <a:t>– scientist</a:t>
            </a:r>
          </a:p>
          <a:p>
            <a:pPr eaLnBrk="1" hangingPunct="1"/>
            <a:r>
              <a:rPr lang="en-US" sz="1900" b="1" dirty="0" smtClean="0"/>
              <a:t>Charles Schulz </a:t>
            </a:r>
            <a:r>
              <a:rPr lang="en-US" sz="1900" dirty="0" smtClean="0"/>
              <a:t>– cartoonist</a:t>
            </a:r>
          </a:p>
          <a:p>
            <a:pPr eaLnBrk="1" hangingPunct="1"/>
            <a:r>
              <a:rPr lang="en-US" sz="1900" b="1" dirty="0" smtClean="0"/>
              <a:t>Hans Christian Anderson </a:t>
            </a:r>
            <a:r>
              <a:rPr lang="en-US" sz="1900" dirty="0" smtClean="0"/>
              <a:t>– author, </a:t>
            </a:r>
          </a:p>
          <a:p>
            <a:pPr eaLnBrk="1" hangingPunct="1">
              <a:buNone/>
            </a:pPr>
            <a:r>
              <a:rPr lang="en-US" sz="1900" dirty="0" smtClean="0"/>
              <a:t>		poet</a:t>
            </a:r>
          </a:p>
          <a:p>
            <a:pPr eaLnBrk="1" hangingPunct="1"/>
            <a:r>
              <a:rPr lang="en-US" sz="1900" b="1" dirty="0" smtClean="0"/>
              <a:t>Beethoven</a:t>
            </a:r>
            <a:r>
              <a:rPr lang="en-US" sz="1900" dirty="0" smtClean="0"/>
              <a:t> – composer</a:t>
            </a:r>
          </a:p>
          <a:p>
            <a:pPr eaLnBrk="1" hangingPunct="1"/>
            <a:r>
              <a:rPr lang="en-US" sz="1900" b="1" dirty="0" smtClean="0"/>
              <a:t>Dan </a:t>
            </a:r>
            <a:r>
              <a:rPr lang="en-US" sz="1900" b="1" dirty="0" err="1" smtClean="0"/>
              <a:t>Ackroyd</a:t>
            </a:r>
            <a:r>
              <a:rPr lang="en-US" sz="1900" b="1" dirty="0" smtClean="0"/>
              <a:t> </a:t>
            </a:r>
            <a:r>
              <a:rPr lang="en-US" sz="1900" dirty="0" smtClean="0"/>
              <a:t>– comedian, actor</a:t>
            </a:r>
          </a:p>
          <a:p>
            <a:pPr eaLnBrk="1" hangingPunct="1"/>
            <a:r>
              <a:rPr lang="en-US" sz="1900" b="1" dirty="0" smtClean="0"/>
              <a:t>Bill Gates </a:t>
            </a:r>
            <a:r>
              <a:rPr lang="en-US" sz="1900" dirty="0" smtClean="0"/>
              <a:t>– chairman Microsoft</a:t>
            </a:r>
          </a:p>
          <a:p>
            <a:pPr eaLnBrk="1" hangingPunct="1"/>
            <a:r>
              <a:rPr lang="en-US" sz="1900" b="1" dirty="0" smtClean="0"/>
              <a:t>Emily Dickinson </a:t>
            </a:r>
            <a:r>
              <a:rPr lang="en-US" sz="1900" dirty="0" smtClean="0"/>
              <a:t>- writer</a:t>
            </a:r>
          </a:p>
          <a:p>
            <a:pPr eaLnBrk="1" hangingPunct="1">
              <a:buFont typeface="Arial" charset="0"/>
              <a:buNone/>
            </a:pPr>
            <a:endParaRPr lang="en-US" sz="2000" dirty="0" smtClean="0"/>
          </a:p>
          <a:p>
            <a:pPr eaLnBrk="1" hangingPunct="1"/>
            <a:endParaRPr lang="en-US" sz="2000" dirty="0" smtClean="0"/>
          </a:p>
          <a:p>
            <a:pPr eaLnBrk="1" hangingPunct="1"/>
            <a:endParaRPr lang="en-US" sz="2400" dirty="0" smtClean="0"/>
          </a:p>
        </p:txBody>
      </p:sp>
      <p:sp>
        <p:nvSpPr>
          <p:cNvPr id="4100" name="Content Placeholder 3"/>
          <p:cNvSpPr>
            <a:spLocks noGrp="1"/>
          </p:cNvSpPr>
          <p:nvPr>
            <p:ph sz="half" idx="4294967295"/>
          </p:nvPr>
        </p:nvSpPr>
        <p:spPr>
          <a:xfrm>
            <a:off x="4876800" y="1371600"/>
            <a:ext cx="3930650" cy="4389438"/>
          </a:xfrm>
        </p:spPr>
        <p:txBody>
          <a:bodyPr>
            <a:normAutofit fontScale="92500" lnSpcReduction="10000"/>
          </a:bodyPr>
          <a:lstStyle/>
          <a:p>
            <a:pPr eaLnBrk="1" hangingPunct="1"/>
            <a:r>
              <a:rPr lang="en-US" sz="2000" b="1" dirty="0" smtClean="0"/>
              <a:t>Einstein</a:t>
            </a:r>
            <a:r>
              <a:rPr lang="en-US" sz="2000" dirty="0" smtClean="0"/>
              <a:t> – theoretical</a:t>
            </a:r>
          </a:p>
          <a:p>
            <a:pPr eaLnBrk="1" hangingPunct="1">
              <a:buNone/>
            </a:pPr>
            <a:r>
              <a:rPr lang="en-US" sz="2000" dirty="0" smtClean="0"/>
              <a:t>		physicist</a:t>
            </a:r>
          </a:p>
          <a:p>
            <a:pPr eaLnBrk="1" hangingPunct="1"/>
            <a:r>
              <a:rPr lang="en-US" sz="2000" b="1" dirty="0" smtClean="0"/>
              <a:t>Jane Austen </a:t>
            </a:r>
            <a:r>
              <a:rPr lang="en-US" sz="2000" dirty="0" smtClean="0"/>
              <a:t>– novelist</a:t>
            </a:r>
          </a:p>
          <a:p>
            <a:pPr eaLnBrk="1" hangingPunct="1"/>
            <a:r>
              <a:rPr lang="en-US" sz="2000" b="1" dirty="0" smtClean="0"/>
              <a:t>Sir Isaac Newton </a:t>
            </a:r>
            <a:r>
              <a:rPr lang="en-US" sz="2000" dirty="0" smtClean="0"/>
              <a:t>– physicist,</a:t>
            </a:r>
          </a:p>
          <a:p>
            <a:pPr eaLnBrk="1" hangingPunct="1">
              <a:buNone/>
            </a:pPr>
            <a:r>
              <a:rPr lang="en-US" sz="2000" dirty="0" smtClean="0"/>
              <a:t>		mathematician…</a:t>
            </a:r>
          </a:p>
          <a:p>
            <a:pPr eaLnBrk="1" hangingPunct="1"/>
            <a:r>
              <a:rPr lang="en-US" sz="2000" b="1" dirty="0" smtClean="0"/>
              <a:t>Alfred Hitchcock </a:t>
            </a:r>
            <a:r>
              <a:rPr lang="en-US" sz="2000" dirty="0" smtClean="0"/>
              <a:t>– director,</a:t>
            </a:r>
          </a:p>
          <a:p>
            <a:pPr eaLnBrk="1" hangingPunct="1">
              <a:buNone/>
            </a:pPr>
            <a:r>
              <a:rPr lang="en-US" sz="2000" dirty="0" smtClean="0"/>
              <a:t>		producer</a:t>
            </a:r>
          </a:p>
          <a:p>
            <a:pPr eaLnBrk="1" hangingPunct="1"/>
            <a:r>
              <a:rPr lang="en-US" sz="2000" b="1" dirty="0" smtClean="0"/>
              <a:t>Mozart</a:t>
            </a:r>
            <a:r>
              <a:rPr lang="en-US" sz="2000" dirty="0" smtClean="0"/>
              <a:t> – composer</a:t>
            </a:r>
          </a:p>
          <a:p>
            <a:pPr eaLnBrk="1" hangingPunct="1"/>
            <a:r>
              <a:rPr lang="en-US" sz="2000" b="1" dirty="0" smtClean="0"/>
              <a:t>Thomas Jefferson </a:t>
            </a:r>
            <a:r>
              <a:rPr lang="en-US" sz="2000" dirty="0" smtClean="0"/>
              <a:t>– political</a:t>
            </a:r>
          </a:p>
          <a:p>
            <a:pPr eaLnBrk="1" hangingPunct="1">
              <a:buNone/>
            </a:pPr>
            <a:r>
              <a:rPr lang="en-US" sz="2000" dirty="0" smtClean="0"/>
              <a:t>		philosopher</a:t>
            </a:r>
          </a:p>
          <a:p>
            <a:pPr eaLnBrk="1" hangingPunct="1"/>
            <a:r>
              <a:rPr lang="en-US" sz="2000" b="1" dirty="0" smtClean="0"/>
              <a:t>Woody Allen </a:t>
            </a:r>
            <a:r>
              <a:rPr lang="en-US" sz="2000" dirty="0" smtClean="0"/>
              <a:t>– actor,</a:t>
            </a:r>
          </a:p>
          <a:p>
            <a:pPr eaLnBrk="1" hangingPunct="1">
              <a:buNone/>
            </a:pPr>
            <a:r>
              <a:rPr lang="en-US" sz="2000" dirty="0" smtClean="0"/>
              <a:t>		director, comedian, 	playwright</a:t>
            </a:r>
          </a:p>
          <a:p>
            <a:pPr eaLnBrk="1" hangingPunct="1"/>
            <a:r>
              <a:rPr lang="en-US" sz="2000" b="1" dirty="0" smtClean="0"/>
              <a:t>Thomas Edison </a:t>
            </a:r>
            <a:r>
              <a:rPr lang="en-US" sz="2000" dirty="0" smtClean="0"/>
              <a:t>- inventor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530352"/>
            <a:ext cx="8183880" cy="5337048"/>
          </a:xfrm>
        </p:spPr>
        <p:txBody>
          <a:bodyPr rtlCol="0">
            <a:normAutofit/>
          </a:bodyPr>
          <a:lstStyle/>
          <a:p>
            <a:pPr eaLnBrk="1" fontAlgn="auto" hangingPunct="1">
              <a:spcAft>
                <a:spcPts val="0"/>
              </a:spcAft>
              <a:buFont typeface="Arial" pitchFamily="34" charset="0"/>
              <a:buNone/>
              <a:defRPr/>
            </a:pPr>
            <a:r>
              <a:rPr lang="en-US" i="1" dirty="0" smtClean="0"/>
              <a:t>Researchers have documented that students with disabilities, including students with ASD who are fully included:</a:t>
            </a:r>
          </a:p>
          <a:p>
            <a:pPr eaLnBrk="1" fontAlgn="auto" hangingPunct="1">
              <a:spcAft>
                <a:spcPts val="0"/>
              </a:spcAft>
              <a:buFont typeface="Arial" pitchFamily="34" charset="0"/>
              <a:buNone/>
              <a:defRPr/>
            </a:pPr>
            <a:endParaRPr lang="en-US" i="1" dirty="0" smtClean="0"/>
          </a:p>
          <a:p>
            <a:pPr marL="457200" indent="-457200" eaLnBrk="1" fontAlgn="auto" hangingPunct="1">
              <a:spcAft>
                <a:spcPts val="0"/>
              </a:spcAft>
              <a:buSzPct val="95000"/>
              <a:buFont typeface="+mj-lt"/>
              <a:buAutoNum type="arabicPeriod"/>
              <a:defRPr/>
            </a:pPr>
            <a:r>
              <a:rPr lang="en-US" sz="2000" dirty="0" smtClean="0"/>
              <a:t>display higher levels of engagement and social interaction</a:t>
            </a:r>
          </a:p>
          <a:p>
            <a:pPr marL="457200" indent="-457200" eaLnBrk="1" fontAlgn="auto" hangingPunct="1">
              <a:spcAft>
                <a:spcPts val="0"/>
              </a:spcAft>
              <a:buSzPct val="95000"/>
              <a:buFont typeface="+mj-lt"/>
              <a:buAutoNum type="arabicPeriod"/>
              <a:defRPr/>
            </a:pPr>
            <a:r>
              <a:rPr lang="en-US" sz="2000" dirty="0" smtClean="0"/>
              <a:t>give and receive higher levels of social support</a:t>
            </a:r>
          </a:p>
          <a:p>
            <a:pPr marL="457200" indent="-457200" eaLnBrk="1" fontAlgn="auto" hangingPunct="1">
              <a:spcAft>
                <a:spcPts val="0"/>
              </a:spcAft>
              <a:buSzPct val="95000"/>
              <a:buFont typeface="+mj-lt"/>
              <a:buAutoNum type="arabicPeriod"/>
              <a:defRPr/>
            </a:pPr>
            <a:r>
              <a:rPr lang="en-US" sz="2000" dirty="0" smtClean="0"/>
              <a:t>have larger friendship networks</a:t>
            </a:r>
          </a:p>
          <a:p>
            <a:pPr marL="457200" indent="-457200" eaLnBrk="1" fontAlgn="auto" hangingPunct="1">
              <a:spcAft>
                <a:spcPts val="0"/>
              </a:spcAft>
              <a:buSzPct val="95000"/>
              <a:buFont typeface="+mj-lt"/>
              <a:buAutoNum type="arabicPeriod"/>
              <a:defRPr/>
            </a:pPr>
            <a:r>
              <a:rPr lang="en-US" sz="2000" dirty="0" smtClean="0"/>
              <a:t>have developmentally more advanced individualized education plan goals than their counterparts in segregated placements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sz="1500" dirty="0" smtClean="0"/>
              <a:t>	</a:t>
            </a:r>
          </a:p>
          <a:p>
            <a:pPr eaLnBrk="1" fontAlgn="auto" hangingPunct="1">
              <a:spcAft>
                <a:spcPts val="0"/>
              </a:spcAft>
              <a:buFont typeface="Arial" pitchFamily="34" charset="0"/>
              <a:buNone/>
              <a:defRPr/>
            </a:pPr>
            <a:endParaRPr lang="en-US" sz="1500" dirty="0" smtClean="0"/>
          </a:p>
          <a:p>
            <a:pPr eaLnBrk="1" fontAlgn="auto" hangingPunct="1">
              <a:spcAft>
                <a:spcPts val="0"/>
              </a:spcAft>
              <a:buFont typeface="Arial" pitchFamily="34" charset="0"/>
              <a:buNone/>
              <a:defRPr/>
            </a:pPr>
            <a:r>
              <a:rPr lang="en-US" sz="1400" dirty="0" smtClean="0"/>
              <a:t>(</a:t>
            </a:r>
            <a:r>
              <a:rPr lang="en-US" sz="1400" dirty="0" err="1" smtClean="0"/>
              <a:t>Fryxell</a:t>
            </a:r>
            <a:r>
              <a:rPr lang="en-US" sz="1400" dirty="0" smtClean="0"/>
              <a:t> &amp; Kennedy, 1995; Hunt, </a:t>
            </a:r>
            <a:r>
              <a:rPr lang="en-US" sz="1400" dirty="0" err="1" smtClean="0"/>
              <a:t>Farron</a:t>
            </a:r>
            <a:r>
              <a:rPr lang="en-US" sz="1400" dirty="0" smtClean="0"/>
              <a:t>-Davis, </a:t>
            </a:r>
            <a:r>
              <a:rPr lang="en-US" sz="1400" dirty="0" err="1" smtClean="0"/>
              <a:t>Beckstead</a:t>
            </a:r>
            <a:r>
              <a:rPr lang="en-US" sz="1400" dirty="0" smtClean="0"/>
              <a:t>, Curtis, &amp; Goetz, 1994)</a:t>
            </a:r>
          </a:p>
          <a:p>
            <a:pPr eaLnBrk="1" fontAlgn="auto" hangingPunct="1">
              <a:spcAft>
                <a:spcPts val="0"/>
              </a:spcAft>
              <a:buFont typeface="Arial" pitchFamily="34" charset="0"/>
              <a:buNone/>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eaLnBrk="1" fontAlgn="auto" hangingPunct="1">
              <a:spcAft>
                <a:spcPts val="0"/>
              </a:spcAft>
              <a:buFont typeface="Arial" pitchFamily="34" charset="0"/>
              <a:buNone/>
              <a:defRPr/>
            </a:pPr>
            <a:r>
              <a:rPr lang="en-US" sz="2000" dirty="0" smtClean="0"/>
              <a:t>A 1990 study conducted by Harris et al. comparing 5 students with ASD enrolled in a segregated preschool classroom, 5 children with ASD in an inclusive classroom, and 4 typically developing peers found no significant differences in language ability between the children with ASD in either setting.</a:t>
            </a:r>
          </a:p>
          <a:p>
            <a:pPr eaLnBrk="1" fontAlgn="auto" hangingPunct="1">
              <a:spcAft>
                <a:spcPts val="0"/>
              </a:spcAft>
              <a:buFont typeface="Arial" pitchFamily="34" charset="0"/>
              <a:buNone/>
              <a:defRPr/>
            </a:pPr>
            <a:endParaRPr lang="en-US" sz="2000" dirty="0" smtClean="0"/>
          </a:p>
          <a:p>
            <a:pPr eaLnBrk="1" fontAlgn="auto" hangingPunct="1">
              <a:spcAft>
                <a:spcPts val="0"/>
              </a:spcAft>
              <a:buFont typeface="Arial" pitchFamily="34" charset="0"/>
              <a:buNone/>
              <a:defRPr/>
            </a:pPr>
            <a:r>
              <a:rPr lang="en-US" sz="2000" dirty="0" smtClean="0"/>
              <a:t>What does this mean? </a:t>
            </a:r>
          </a:p>
          <a:p>
            <a:pPr eaLnBrk="1" fontAlgn="auto" hangingPunct="1">
              <a:spcAft>
                <a:spcPts val="0"/>
              </a:spcAft>
              <a:buFont typeface="Arial" pitchFamily="34" charset="0"/>
              <a:buNone/>
              <a:defRPr/>
            </a:pPr>
            <a:r>
              <a:rPr lang="en-US" sz="2000" dirty="0" smtClean="0"/>
              <a:t>Typically interpreted as supporting inclusion b/c segregated placements have historically been reported to provide more intensive educational opportunities…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1126</TotalTime>
  <Words>4022</Words>
  <Application>Microsoft Macintosh PowerPoint</Application>
  <PresentationFormat>On-screen Show (4:3)</PresentationFormat>
  <Paragraphs>460</Paragraphs>
  <Slides>67</Slides>
  <Notes>12</Notes>
  <HiddenSlides>0</HiddenSlides>
  <MMClips>0</MMClips>
  <ScaleCrop>false</ScaleCrop>
  <HeadingPairs>
    <vt:vector size="4" baseType="variant">
      <vt:variant>
        <vt:lpstr>Design Template</vt:lpstr>
      </vt:variant>
      <vt:variant>
        <vt:i4>1</vt:i4>
      </vt:variant>
      <vt:variant>
        <vt:lpstr>Slide Titles</vt:lpstr>
      </vt:variant>
      <vt:variant>
        <vt:i4>67</vt:i4>
      </vt:variant>
    </vt:vector>
  </HeadingPairs>
  <TitlesOfParts>
    <vt:vector size="68" baseType="lpstr">
      <vt:lpstr>Aspect</vt:lpstr>
      <vt:lpstr>Slide 1</vt:lpstr>
      <vt:lpstr>Autism is defined by the Autism Society Of America (ASA) as:</vt:lpstr>
      <vt:lpstr>Social skills  </vt:lpstr>
      <vt:lpstr>Language  </vt:lpstr>
      <vt:lpstr>Behavior  </vt:lpstr>
      <vt:lpstr>Any children in your current placement diagnosed with Autism? </vt:lpstr>
      <vt:lpstr>Famous People with ASD</vt:lpstr>
      <vt:lpstr>Slide 8</vt:lpstr>
      <vt:lpstr>Slide 9</vt:lpstr>
      <vt:lpstr>For inclusion to be successful…</vt:lpstr>
      <vt:lpstr>Slide 11</vt:lpstr>
      <vt:lpstr>Slide 12</vt:lpstr>
      <vt:lpstr>1. Antecedent Procedures</vt:lpstr>
      <vt:lpstr>Priming</vt:lpstr>
      <vt:lpstr>Priming</vt:lpstr>
      <vt:lpstr>Modified Social Stories</vt:lpstr>
      <vt:lpstr>How to write a social story…</vt:lpstr>
      <vt:lpstr>Social Story  Example</vt:lpstr>
      <vt:lpstr>Social Story  Example</vt:lpstr>
      <vt:lpstr>Video Priming</vt:lpstr>
      <vt:lpstr>Prompt Delivery</vt:lpstr>
      <vt:lpstr>Picture Schedules</vt:lpstr>
      <vt:lpstr>Slide 23</vt:lpstr>
      <vt:lpstr>2. Delayed Contingencies</vt:lpstr>
      <vt:lpstr>3. Self-Management Strategies</vt:lpstr>
      <vt:lpstr>4. Peer-Mediated Interventions</vt:lpstr>
      <vt:lpstr>5. Multi-Component Interventions</vt:lpstr>
      <vt:lpstr>Asperger’s Syndrome</vt:lpstr>
      <vt:lpstr>Prevalence</vt:lpstr>
      <vt:lpstr>Challenges</vt:lpstr>
      <vt:lpstr>Slide 31</vt:lpstr>
      <vt:lpstr>Slide 32</vt:lpstr>
      <vt:lpstr>Slide 33</vt:lpstr>
      <vt:lpstr>Challenges for Teachers</vt:lpstr>
      <vt:lpstr>Slide 35</vt:lpstr>
      <vt:lpstr>Slide 36</vt:lpstr>
      <vt:lpstr>Tips for Inclusion Teachers</vt:lpstr>
      <vt:lpstr>What does this mean for math?</vt:lpstr>
      <vt:lpstr>Math Instruction</vt:lpstr>
      <vt:lpstr>http://www.youtube.com/watch?v=RO6dc7QSQb4&amp;feature=related</vt:lpstr>
      <vt:lpstr>To improve practices for students with ASD requires attention to a number of issues</vt:lpstr>
      <vt:lpstr>How do we address this?</vt:lpstr>
      <vt:lpstr>Slide 43</vt:lpstr>
      <vt:lpstr>Task Analysis</vt:lpstr>
      <vt:lpstr>Slide 45</vt:lpstr>
      <vt:lpstr>Slide 46</vt:lpstr>
      <vt:lpstr>How does it work?</vt:lpstr>
      <vt:lpstr>For Example</vt:lpstr>
      <vt:lpstr>Language Strategies in Math</vt:lpstr>
      <vt:lpstr>Slide 50</vt:lpstr>
      <vt:lpstr>Social Participation</vt:lpstr>
      <vt:lpstr>Manipulatives</vt:lpstr>
      <vt:lpstr>Splinter Skills</vt:lpstr>
      <vt:lpstr>Asperger Disorder</vt:lpstr>
      <vt:lpstr>Slide 55</vt:lpstr>
      <vt:lpstr>Curricular Accommodations</vt:lpstr>
      <vt:lpstr>Slide 57</vt:lpstr>
      <vt:lpstr>Slide 58</vt:lpstr>
      <vt:lpstr>Importance of Visuals</vt:lpstr>
      <vt:lpstr>For Word Problems</vt:lpstr>
      <vt:lpstr>TouchMath</vt:lpstr>
      <vt:lpstr>MSU Autism Study</vt:lpstr>
      <vt:lpstr>Snoezelen-Sensory Room</vt:lpstr>
      <vt:lpstr>Additional Resources </vt:lpstr>
      <vt:lpstr>Technology Lesson Plan</vt:lpstr>
      <vt:lpstr>References</vt:lpstr>
      <vt:lpstr>For next week…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ASD</dc:title>
  <dc:creator>Teachnfool</dc:creator>
  <cp:lastModifiedBy>Lauren Kusler</cp:lastModifiedBy>
  <cp:revision>92</cp:revision>
  <dcterms:created xsi:type="dcterms:W3CDTF">2011-12-01T02:36:22Z</dcterms:created>
  <dcterms:modified xsi:type="dcterms:W3CDTF">2011-12-01T02:39:48Z</dcterms:modified>
</cp:coreProperties>
</file>